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4" r:id="rId2"/>
  </p:sldMasterIdLst>
  <p:notesMasterIdLst>
    <p:notesMasterId r:id="rId61"/>
  </p:notesMasterIdLst>
  <p:handoutMasterIdLst>
    <p:handoutMasterId r:id="rId62"/>
  </p:handoutMasterIdLst>
  <p:sldIdLst>
    <p:sldId id="256" r:id="rId3"/>
    <p:sldId id="625" r:id="rId4"/>
    <p:sldId id="626" r:id="rId5"/>
    <p:sldId id="627" r:id="rId6"/>
    <p:sldId id="619" r:id="rId7"/>
    <p:sldId id="621" r:id="rId8"/>
    <p:sldId id="620" r:id="rId9"/>
    <p:sldId id="549" r:id="rId10"/>
    <p:sldId id="628" r:id="rId11"/>
    <p:sldId id="629" r:id="rId12"/>
    <p:sldId id="624" r:id="rId13"/>
    <p:sldId id="634" r:id="rId14"/>
    <p:sldId id="635" r:id="rId15"/>
    <p:sldId id="636" r:id="rId16"/>
    <p:sldId id="637" r:id="rId17"/>
    <p:sldId id="638" r:id="rId18"/>
    <p:sldId id="641" r:id="rId19"/>
    <p:sldId id="639" r:id="rId20"/>
    <p:sldId id="640" r:id="rId21"/>
    <p:sldId id="632" r:id="rId22"/>
    <p:sldId id="633" r:id="rId23"/>
    <p:sldId id="622" r:id="rId24"/>
    <p:sldId id="519" r:id="rId25"/>
    <p:sldId id="551" r:id="rId26"/>
    <p:sldId id="552" r:id="rId27"/>
    <p:sldId id="553" r:id="rId28"/>
    <p:sldId id="521" r:id="rId29"/>
    <p:sldId id="589" r:id="rId30"/>
    <p:sldId id="586" r:id="rId31"/>
    <p:sldId id="583" r:id="rId32"/>
    <p:sldId id="585" r:id="rId33"/>
    <p:sldId id="548" r:id="rId34"/>
    <p:sldId id="616" r:id="rId35"/>
    <p:sldId id="617" r:id="rId36"/>
    <p:sldId id="618" r:id="rId37"/>
    <p:sldId id="580" r:id="rId38"/>
    <p:sldId id="595" r:id="rId39"/>
    <p:sldId id="596" r:id="rId40"/>
    <p:sldId id="597" r:id="rId41"/>
    <p:sldId id="601" r:id="rId42"/>
    <p:sldId id="602" r:id="rId43"/>
    <p:sldId id="604" r:id="rId44"/>
    <p:sldId id="605" r:id="rId45"/>
    <p:sldId id="607" r:id="rId46"/>
    <p:sldId id="608" r:id="rId47"/>
    <p:sldId id="610" r:id="rId48"/>
    <p:sldId id="611" r:id="rId49"/>
    <p:sldId id="613" r:id="rId50"/>
    <p:sldId id="614" r:id="rId51"/>
    <p:sldId id="592" r:id="rId52"/>
    <p:sldId id="594" r:id="rId53"/>
    <p:sldId id="593" r:id="rId54"/>
    <p:sldId id="377" r:id="rId55"/>
    <p:sldId id="298" r:id="rId56"/>
    <p:sldId id="564" r:id="rId57"/>
    <p:sldId id="565" r:id="rId58"/>
    <p:sldId id="615" r:id="rId59"/>
    <p:sldId id="631" r:id="rId60"/>
  </p:sldIdLst>
  <p:sldSz cx="9144000" cy="6858000" type="screen4x3"/>
  <p:notesSz cx="6811963" cy="99425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00"/>
    <a:srgbClr val="FF0000"/>
    <a:srgbClr val="FFFF99"/>
    <a:srgbClr val="CCFFFF"/>
    <a:srgbClr val="CCECFF"/>
    <a:srgbClr val="C0C0C0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347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244924-48A7-4215-9363-C2B163E1FF7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2180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A68BAC-35C6-4F6F-92D2-5BABFC011D8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74743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4A920-9692-4181-8ABC-BB77DE54CD65}" type="slidenum">
              <a:rPr lang="en-AU"/>
              <a:pPr/>
              <a:t>1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4D312-D7D6-469B-B0B7-A8758D0447C7}" type="slidenum">
              <a:rPr lang="en-AU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8BAC-35C6-4F6F-92D2-5BABFC011D8E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030" y="746421"/>
            <a:ext cx="4907904" cy="3727479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B3921-1B37-489B-A6DA-08A5B16B05A8}" type="slidenum">
              <a:rPr lang="en-AU" smtClean="0"/>
              <a:pPr/>
              <a:t>37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C0C8E-142B-4981-AE6C-520042F21B55}" type="slidenum">
              <a:rPr lang="en-AU" smtClean="0"/>
              <a:pPr/>
              <a:t>38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A3D1A-5E90-473A-9903-55093DA0AA25}" type="slidenum">
              <a:rPr lang="en-AU" smtClean="0"/>
              <a:pPr/>
              <a:t>39</a:t>
            </a:fld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35173-1824-488D-AE77-A3C91F3E3591}" type="slidenum">
              <a:rPr lang="en-AU" smtClean="0"/>
              <a:pPr/>
              <a:t>40</a:t>
            </a:fld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030" y="746421"/>
            <a:ext cx="4907904" cy="3727479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AC18C-B712-4893-9C24-992B680A9E68}" type="slidenum">
              <a:rPr lang="en-AU" smtClean="0"/>
              <a:pPr/>
              <a:t>41</a:t>
            </a:fld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C609E-951D-4742-AF9A-FACB84A27C2E}" type="slidenum">
              <a:rPr lang="en-AU" smtClean="0"/>
              <a:pPr/>
              <a:t>42</a:t>
            </a:fld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030" y="746421"/>
            <a:ext cx="4907904" cy="3727479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87F4-D180-4B9B-81C8-0D0CFBA294D8}" type="slidenum">
              <a:rPr lang="en-AU" smtClean="0"/>
              <a:pPr/>
              <a:t>43</a:t>
            </a:fld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7084A-3A6A-44F5-96FF-C695C10564C1}" type="slidenum">
              <a:rPr lang="en-AU" smtClean="0"/>
              <a:pPr/>
              <a:t>44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4A920-9692-4181-8ABC-BB77DE54CD65}" type="slidenum">
              <a:rPr lang="en-AU"/>
              <a:pPr/>
              <a:t>21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925A-BD6A-4982-9768-519D47B22C3F}" type="slidenum">
              <a:rPr lang="en-AU" smtClean="0"/>
              <a:pPr/>
              <a:t>46</a:t>
            </a:fld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030" y="746421"/>
            <a:ext cx="4907904" cy="3727479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74F57-F9F7-4DDB-8F03-CB76915071E9}" type="slidenum">
              <a:rPr lang="en-AU" smtClean="0"/>
              <a:pPr/>
              <a:t>47</a:t>
            </a:fld>
            <a:endParaRPr lang="en-A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40495-5CA4-4DFE-867B-62E96911039B}" type="slidenum">
              <a:rPr lang="en-AU" smtClean="0"/>
              <a:pPr/>
              <a:t>48</a:t>
            </a:fld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030" y="746421"/>
            <a:ext cx="4907904" cy="3727479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BBA81-5EF8-4BB3-AB65-36D12B9D72D3}" type="slidenum">
              <a:rPr lang="en-AU" smtClean="0"/>
              <a:pPr/>
              <a:t>49</a:t>
            </a:fld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668D-BEBE-4BF1-8207-0AA19DD4AEB2}" type="slidenum">
              <a:rPr lang="en-AU"/>
              <a:pPr/>
              <a:t>53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504CA-87F8-4A1D-B596-492D6FDA43C0}" type="slidenum">
              <a:rPr lang="en-AU"/>
              <a:pPr/>
              <a:t>54</a:t>
            </a:fld>
            <a:endParaRPr lang="en-A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9820FA-E347-4FB7-B80B-B5E374E7E131}" type="slidenum">
              <a:rPr lang="en-AU" sz="1200" smtClean="0"/>
              <a:pPr eaLnBrk="1" hangingPunct="1"/>
              <a:t>55</a:t>
            </a:fld>
            <a:endParaRPr lang="en-AU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CA068-9F64-4527-88FC-8D0E0E8CEDE1}" type="slidenum">
              <a:rPr lang="en-AU" smtClean="0"/>
              <a:pPr/>
              <a:t>57</a:t>
            </a:fld>
            <a:endParaRPr lang="en-A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0982C-C604-4AD0-8CC4-016E00164870}" type="slidenum">
              <a:rPr lang="en-AU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D2F82-CEF6-48C0-89CC-2EC85DAEA7EF}" type="slidenum">
              <a:rPr lang="en-AU" smtClean="0"/>
              <a:pPr/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D8430-032B-4ED5-B144-95B30ED3034A}" type="slidenum">
              <a:rPr lang="en-AU" smtClean="0"/>
              <a:pPr/>
              <a:t>25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D4E7D-3402-431B-9EA8-B5CB0A125156}" type="slidenum">
              <a:rPr lang="en-AU" smtClean="0"/>
              <a:pPr/>
              <a:t>26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8BAC-35C6-4F6F-92D2-5BABFC011D8E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8BAC-35C6-4F6F-92D2-5BABFC011D8E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8BD3-36BE-4C5C-8257-F5467A8F70F2}" type="slidenum">
              <a:rPr lang="en-AU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CA8A0-1AF5-4097-B09E-915C459F788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5DBF2-96BA-4F4D-A709-66F8356DD6B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BB776-EF77-4591-8074-A5607BE66C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36750"/>
            <a:ext cx="86868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6553200" y="485775"/>
            <a:ext cx="0" cy="762000"/>
          </a:xfrm>
          <a:prstGeom prst="line">
            <a:avLst/>
          </a:prstGeom>
          <a:noFill/>
          <a:ln w="9525">
            <a:solidFill>
              <a:srgbClr val="988E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5775"/>
            <a:ext cx="1828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3000" y="33528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7391400" y="1524000"/>
            <a:ext cx="1219200" cy="985838"/>
            <a:chOff x="384" y="3552"/>
            <a:chExt cx="624" cy="505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840" y="3620"/>
              <a:ext cx="168" cy="168"/>
            </a:xfrm>
            <a:custGeom>
              <a:avLst/>
              <a:gdLst/>
              <a:ahLst/>
              <a:cxnLst>
                <a:cxn ang="0">
                  <a:pos x="20" y="232"/>
                </a:cxn>
                <a:cxn ang="0">
                  <a:pos x="272" y="226"/>
                </a:cxn>
                <a:cxn ang="0">
                  <a:pos x="346" y="0"/>
                </a:cxn>
                <a:cxn ang="0">
                  <a:pos x="500" y="186"/>
                </a:cxn>
                <a:cxn ang="0">
                  <a:pos x="730" y="106"/>
                </a:cxn>
                <a:cxn ang="0">
                  <a:pos x="682" y="344"/>
                </a:cxn>
                <a:cxn ang="0">
                  <a:pos x="886" y="474"/>
                </a:cxn>
                <a:cxn ang="0">
                  <a:pos x="670" y="582"/>
                </a:cxn>
                <a:cxn ang="0">
                  <a:pos x="692" y="820"/>
                </a:cxn>
                <a:cxn ang="0">
                  <a:pos x="472" y="720"/>
                </a:cxn>
                <a:cxn ang="0">
                  <a:pos x="300" y="892"/>
                </a:cxn>
                <a:cxn ang="0">
                  <a:pos x="244" y="656"/>
                </a:cxn>
                <a:cxn ang="0">
                  <a:pos x="0" y="630"/>
                </a:cxn>
                <a:cxn ang="0">
                  <a:pos x="154" y="436"/>
                </a:cxn>
                <a:cxn ang="0">
                  <a:pos x="20" y="232"/>
                </a:cxn>
              </a:cxnLst>
              <a:rect l="0" t="0" r="r" b="b"/>
              <a:pathLst>
                <a:path w="886" h="892">
                  <a:moveTo>
                    <a:pt x="20" y="232"/>
                  </a:moveTo>
                  <a:lnTo>
                    <a:pt x="272" y="226"/>
                  </a:lnTo>
                  <a:lnTo>
                    <a:pt x="346" y="0"/>
                  </a:lnTo>
                  <a:lnTo>
                    <a:pt x="500" y="186"/>
                  </a:lnTo>
                  <a:lnTo>
                    <a:pt x="730" y="106"/>
                  </a:lnTo>
                  <a:lnTo>
                    <a:pt x="682" y="344"/>
                  </a:lnTo>
                  <a:lnTo>
                    <a:pt x="886" y="474"/>
                  </a:lnTo>
                  <a:lnTo>
                    <a:pt x="670" y="582"/>
                  </a:lnTo>
                  <a:lnTo>
                    <a:pt x="692" y="820"/>
                  </a:lnTo>
                  <a:lnTo>
                    <a:pt x="472" y="720"/>
                  </a:lnTo>
                  <a:lnTo>
                    <a:pt x="300" y="892"/>
                  </a:lnTo>
                  <a:lnTo>
                    <a:pt x="244" y="656"/>
                  </a:lnTo>
                  <a:lnTo>
                    <a:pt x="0" y="630"/>
                  </a:lnTo>
                  <a:lnTo>
                    <a:pt x="154" y="436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003366">
                <a:alpha val="25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87" y="3552"/>
              <a:ext cx="168" cy="169"/>
            </a:xfrm>
            <a:custGeom>
              <a:avLst/>
              <a:gdLst/>
              <a:ahLst/>
              <a:cxnLst>
                <a:cxn ang="0">
                  <a:pos x="22" y="230"/>
                </a:cxn>
                <a:cxn ang="0">
                  <a:pos x="272" y="226"/>
                </a:cxn>
                <a:cxn ang="0">
                  <a:pos x="350" y="0"/>
                </a:cxn>
                <a:cxn ang="0">
                  <a:pos x="504" y="186"/>
                </a:cxn>
                <a:cxn ang="0">
                  <a:pos x="738" y="106"/>
                </a:cxn>
                <a:cxn ang="0">
                  <a:pos x="680" y="346"/>
                </a:cxn>
                <a:cxn ang="0">
                  <a:pos x="886" y="472"/>
                </a:cxn>
                <a:cxn ang="0">
                  <a:pos x="674" y="580"/>
                </a:cxn>
                <a:cxn ang="0">
                  <a:pos x="696" y="826"/>
                </a:cxn>
                <a:cxn ang="0">
                  <a:pos x="476" y="720"/>
                </a:cxn>
                <a:cxn ang="0">
                  <a:pos x="302" y="892"/>
                </a:cxn>
                <a:cxn ang="0">
                  <a:pos x="248" y="656"/>
                </a:cxn>
                <a:cxn ang="0">
                  <a:pos x="0" y="630"/>
                </a:cxn>
                <a:cxn ang="0">
                  <a:pos x="154" y="436"/>
                </a:cxn>
                <a:cxn ang="0">
                  <a:pos x="22" y="230"/>
                </a:cxn>
              </a:cxnLst>
              <a:rect l="0" t="0" r="r" b="b"/>
              <a:pathLst>
                <a:path w="886" h="892">
                  <a:moveTo>
                    <a:pt x="22" y="230"/>
                  </a:moveTo>
                  <a:lnTo>
                    <a:pt x="272" y="226"/>
                  </a:lnTo>
                  <a:lnTo>
                    <a:pt x="350" y="0"/>
                  </a:lnTo>
                  <a:lnTo>
                    <a:pt x="504" y="186"/>
                  </a:lnTo>
                  <a:lnTo>
                    <a:pt x="738" y="106"/>
                  </a:lnTo>
                  <a:lnTo>
                    <a:pt x="680" y="346"/>
                  </a:lnTo>
                  <a:lnTo>
                    <a:pt x="886" y="472"/>
                  </a:lnTo>
                  <a:lnTo>
                    <a:pt x="674" y="580"/>
                  </a:lnTo>
                  <a:lnTo>
                    <a:pt x="696" y="826"/>
                  </a:lnTo>
                  <a:lnTo>
                    <a:pt x="476" y="720"/>
                  </a:lnTo>
                  <a:lnTo>
                    <a:pt x="302" y="892"/>
                  </a:lnTo>
                  <a:lnTo>
                    <a:pt x="248" y="656"/>
                  </a:lnTo>
                  <a:lnTo>
                    <a:pt x="0" y="630"/>
                  </a:lnTo>
                  <a:lnTo>
                    <a:pt x="154" y="436"/>
                  </a:lnTo>
                  <a:lnTo>
                    <a:pt x="22" y="230"/>
                  </a:lnTo>
                  <a:close/>
                </a:path>
              </a:pathLst>
            </a:custGeom>
            <a:solidFill>
              <a:srgbClr val="003366">
                <a:alpha val="25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84" y="3817"/>
              <a:ext cx="237" cy="240"/>
            </a:xfrm>
            <a:custGeom>
              <a:avLst/>
              <a:gdLst/>
              <a:ahLst/>
              <a:cxnLst>
                <a:cxn ang="0">
                  <a:pos x="101" y="267"/>
                </a:cxn>
                <a:cxn ang="0">
                  <a:pos x="437" y="336"/>
                </a:cxn>
                <a:cxn ang="0">
                  <a:pos x="512" y="0"/>
                </a:cxn>
                <a:cxn ang="0">
                  <a:pos x="699" y="286"/>
                </a:cxn>
                <a:cxn ang="0">
                  <a:pos x="984" y="110"/>
                </a:cxn>
                <a:cxn ang="0">
                  <a:pos x="923" y="440"/>
                </a:cxn>
                <a:cxn ang="0">
                  <a:pos x="1256" y="520"/>
                </a:cxn>
                <a:cxn ang="0">
                  <a:pos x="965" y="710"/>
                </a:cxn>
                <a:cxn ang="0">
                  <a:pos x="1147" y="1003"/>
                </a:cxn>
                <a:cxn ang="0">
                  <a:pos x="811" y="934"/>
                </a:cxn>
                <a:cxn ang="0">
                  <a:pos x="733" y="1264"/>
                </a:cxn>
                <a:cxn ang="0">
                  <a:pos x="544" y="979"/>
                </a:cxn>
                <a:cxn ang="0">
                  <a:pos x="256" y="1155"/>
                </a:cxn>
                <a:cxn ang="0">
                  <a:pos x="323" y="819"/>
                </a:cxn>
                <a:cxn ang="0">
                  <a:pos x="0" y="742"/>
                </a:cxn>
                <a:cxn ang="0">
                  <a:pos x="272" y="555"/>
                </a:cxn>
                <a:cxn ang="0">
                  <a:pos x="101" y="267"/>
                </a:cxn>
              </a:cxnLst>
              <a:rect l="0" t="0" r="r" b="b"/>
              <a:pathLst>
                <a:path w="1256" h="1264">
                  <a:moveTo>
                    <a:pt x="101" y="267"/>
                  </a:moveTo>
                  <a:lnTo>
                    <a:pt x="437" y="336"/>
                  </a:lnTo>
                  <a:lnTo>
                    <a:pt x="512" y="0"/>
                  </a:lnTo>
                  <a:lnTo>
                    <a:pt x="699" y="286"/>
                  </a:lnTo>
                  <a:lnTo>
                    <a:pt x="984" y="110"/>
                  </a:lnTo>
                  <a:lnTo>
                    <a:pt x="923" y="440"/>
                  </a:lnTo>
                  <a:lnTo>
                    <a:pt x="1256" y="520"/>
                  </a:lnTo>
                  <a:lnTo>
                    <a:pt x="965" y="710"/>
                  </a:lnTo>
                  <a:lnTo>
                    <a:pt x="1147" y="1003"/>
                  </a:lnTo>
                  <a:lnTo>
                    <a:pt x="811" y="934"/>
                  </a:lnTo>
                  <a:lnTo>
                    <a:pt x="733" y="1264"/>
                  </a:lnTo>
                  <a:lnTo>
                    <a:pt x="544" y="979"/>
                  </a:lnTo>
                  <a:lnTo>
                    <a:pt x="256" y="1155"/>
                  </a:lnTo>
                  <a:lnTo>
                    <a:pt x="323" y="819"/>
                  </a:lnTo>
                  <a:lnTo>
                    <a:pt x="0" y="742"/>
                  </a:lnTo>
                  <a:lnTo>
                    <a:pt x="272" y="555"/>
                  </a:lnTo>
                  <a:lnTo>
                    <a:pt x="101" y="267"/>
                  </a:lnTo>
                  <a:close/>
                </a:path>
              </a:pathLst>
            </a:custGeom>
            <a:solidFill>
              <a:srgbClr val="003366">
                <a:alpha val="25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59" y="3850"/>
              <a:ext cx="108" cy="109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18" y="214"/>
                </a:cxn>
                <a:cxn ang="0">
                  <a:pos x="244" y="0"/>
                </a:cxn>
                <a:cxn ang="0">
                  <a:pos x="352" y="192"/>
                </a:cxn>
                <a:cxn ang="0">
                  <a:pos x="570" y="152"/>
                </a:cxn>
                <a:cxn ang="0">
                  <a:pos x="418" y="310"/>
                </a:cxn>
                <a:cxn ang="0">
                  <a:pos x="516" y="504"/>
                </a:cxn>
                <a:cxn ang="0">
                  <a:pos x="322" y="412"/>
                </a:cxn>
                <a:cxn ang="0">
                  <a:pos x="164" y="572"/>
                </a:cxn>
                <a:cxn ang="0">
                  <a:pos x="194" y="352"/>
                </a:cxn>
                <a:cxn ang="0">
                  <a:pos x="0" y="254"/>
                </a:cxn>
              </a:cxnLst>
              <a:rect l="0" t="0" r="r" b="b"/>
              <a:pathLst>
                <a:path w="570" h="572">
                  <a:moveTo>
                    <a:pt x="0" y="254"/>
                  </a:moveTo>
                  <a:lnTo>
                    <a:pt x="218" y="214"/>
                  </a:lnTo>
                  <a:lnTo>
                    <a:pt x="244" y="0"/>
                  </a:lnTo>
                  <a:lnTo>
                    <a:pt x="352" y="192"/>
                  </a:lnTo>
                  <a:lnTo>
                    <a:pt x="570" y="152"/>
                  </a:lnTo>
                  <a:lnTo>
                    <a:pt x="418" y="310"/>
                  </a:lnTo>
                  <a:lnTo>
                    <a:pt x="516" y="504"/>
                  </a:lnTo>
                  <a:lnTo>
                    <a:pt x="322" y="412"/>
                  </a:lnTo>
                  <a:lnTo>
                    <a:pt x="164" y="572"/>
                  </a:lnTo>
                  <a:lnTo>
                    <a:pt x="194" y="352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3366">
                <a:alpha val="25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804" y="3860"/>
              <a:ext cx="128" cy="13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208" y="196"/>
                </a:cxn>
                <a:cxn ang="0">
                  <a:pos x="276" y="0"/>
                </a:cxn>
                <a:cxn ang="0">
                  <a:pos x="410" y="162"/>
                </a:cxn>
                <a:cxn ang="0">
                  <a:pos x="616" y="124"/>
                </a:cxn>
                <a:cxn ang="0">
                  <a:pos x="546" y="320"/>
                </a:cxn>
                <a:cxn ang="0">
                  <a:pos x="678" y="486"/>
                </a:cxn>
                <a:cxn ang="0">
                  <a:pos x="474" y="516"/>
                </a:cxn>
                <a:cxn ang="0">
                  <a:pos x="400" y="712"/>
                </a:cxn>
                <a:cxn ang="0">
                  <a:pos x="268" y="554"/>
                </a:cxn>
                <a:cxn ang="0">
                  <a:pos x="60" y="590"/>
                </a:cxn>
                <a:cxn ang="0">
                  <a:pos x="130" y="394"/>
                </a:cxn>
                <a:cxn ang="0">
                  <a:pos x="0" y="232"/>
                </a:cxn>
              </a:cxnLst>
              <a:rect l="0" t="0" r="r" b="b"/>
              <a:pathLst>
                <a:path w="678" h="712">
                  <a:moveTo>
                    <a:pt x="0" y="232"/>
                  </a:moveTo>
                  <a:lnTo>
                    <a:pt x="208" y="196"/>
                  </a:lnTo>
                  <a:lnTo>
                    <a:pt x="276" y="0"/>
                  </a:lnTo>
                  <a:lnTo>
                    <a:pt x="410" y="162"/>
                  </a:lnTo>
                  <a:lnTo>
                    <a:pt x="616" y="124"/>
                  </a:lnTo>
                  <a:lnTo>
                    <a:pt x="546" y="320"/>
                  </a:lnTo>
                  <a:lnTo>
                    <a:pt x="678" y="486"/>
                  </a:lnTo>
                  <a:lnTo>
                    <a:pt x="474" y="516"/>
                  </a:lnTo>
                  <a:lnTo>
                    <a:pt x="400" y="712"/>
                  </a:lnTo>
                  <a:lnTo>
                    <a:pt x="268" y="554"/>
                  </a:lnTo>
                  <a:lnTo>
                    <a:pt x="60" y="590"/>
                  </a:lnTo>
                  <a:lnTo>
                    <a:pt x="130" y="39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3366">
                <a:alpha val="25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457200" y="6059488"/>
            <a:ext cx="8229600" cy="304800"/>
          </a:xfrm>
          <a:prstGeom prst="rect">
            <a:avLst/>
          </a:prstGeom>
          <a:solidFill>
            <a:srgbClr val="003366">
              <a:alpha val="50000"/>
            </a:srgbClr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33400" y="6089650"/>
            <a:ext cx="396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 The University of Adelaide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6350">
            <a:solidFill>
              <a:srgbClr val="989A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5791200" cy="685800"/>
          </a:xfrm>
        </p:spPr>
        <p:txBody>
          <a:bodyPr/>
          <a:lstStyle>
            <a:lvl1pPr algn="r">
              <a:lnSpc>
                <a:spcPts val="1800"/>
              </a:lnSpc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2438400"/>
            <a:ext cx="3352800" cy="1219200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ct val="0"/>
              </a:spcBef>
              <a:buFontTx/>
              <a:buNone/>
              <a:defRPr sz="1200">
                <a:solidFill>
                  <a:srgbClr val="444B5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50EC4-F43D-42DD-9F21-9C54A4D9DF3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D13BF-2B50-420B-8DE3-74D36840120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B9599-3FBD-4A40-97C4-92F6A080BB2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CC1A6-8900-4CAC-8926-EDB89D326C7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DB3E3-82C0-4502-BE6B-34623A857EF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99734-27A8-4D90-B9C0-6BA41623C05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FE3D9-F8FF-4BFD-B99A-15EFECA66C8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16218-D112-48FD-8326-02BA6338D66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istockphoto.com/stock-illustration-15975692-realistic-diamond.php?st=6ddffdb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81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3E2496-2007-44A6-AFCA-4EBC02C5A901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7594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4" descr="Realistic Diamond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3093"/>
            <a:ext cx="967154" cy="8528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60020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</p:sldLayoutIdLst>
  <p:transition>
    <p:cut/>
  </p:transition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3200">
          <a:solidFill>
            <a:srgbClr val="666666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–"/>
        <a:defRPr sz="2800">
          <a:solidFill>
            <a:srgbClr val="666666"/>
          </a:solidFill>
          <a:latin typeface="Arial" charset="0"/>
        </a:defRPr>
      </a:lvl2pPr>
      <a:lvl3pPr marL="1143000" indent="-228600" algn="l" rtl="0" eaLnBrk="0" fontAlgn="base" hangingPunct="0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666666"/>
          </a:solidFill>
          <a:latin typeface="Arial" charset="0"/>
        </a:defRPr>
      </a:lvl3pPr>
      <a:lvl4pPr marL="1562100" indent="-228600" algn="l" rtl="0" eaLnBrk="0" fontAlgn="base" hangingPunct="0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–"/>
        <a:defRPr sz="2000">
          <a:solidFill>
            <a:srgbClr val="666666"/>
          </a:solidFill>
          <a:latin typeface="Arial" charset="0"/>
        </a:defRPr>
      </a:lvl4pPr>
      <a:lvl5pPr marL="1981200" indent="-228600" algn="l" rtl="0" eaLnBrk="0" fontAlgn="base" hangingPunct="0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»"/>
        <a:defRPr sz="2000">
          <a:solidFill>
            <a:srgbClr val="666666"/>
          </a:solidFill>
          <a:latin typeface="Arial" charset="0"/>
        </a:defRPr>
      </a:lvl5pPr>
      <a:lvl6pPr marL="2438400" indent="-228600" algn="l" rtl="0" fontAlgn="base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»"/>
        <a:defRPr>
          <a:solidFill>
            <a:srgbClr val="666666"/>
          </a:solidFill>
          <a:latin typeface="+mn-lt"/>
        </a:defRPr>
      </a:lvl6pPr>
      <a:lvl7pPr marL="2895600" indent="-228600" algn="l" rtl="0" fontAlgn="base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»"/>
        <a:defRPr>
          <a:solidFill>
            <a:srgbClr val="666666"/>
          </a:solidFill>
          <a:latin typeface="+mn-lt"/>
        </a:defRPr>
      </a:lvl7pPr>
      <a:lvl8pPr marL="3352800" indent="-228600" algn="l" rtl="0" fontAlgn="base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»"/>
        <a:defRPr>
          <a:solidFill>
            <a:srgbClr val="666666"/>
          </a:solidFill>
          <a:latin typeface="+mn-lt"/>
        </a:defRPr>
      </a:lvl8pPr>
      <a:lvl9pPr marL="3810000" indent="-228600" algn="l" rtl="0" fontAlgn="base">
        <a:lnSpc>
          <a:spcPts val="2000"/>
        </a:lnSpc>
        <a:spcBef>
          <a:spcPct val="50000"/>
        </a:spcBef>
        <a:spcAft>
          <a:spcPct val="0"/>
        </a:spcAft>
        <a:buClr>
          <a:schemeClr val="folHlink"/>
        </a:buClr>
        <a:buChar char="»"/>
        <a:defRPr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illustration-15975692-realistic-diamond.php?st=6ddffd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adelaide.edu.au/vi/logo/downloads/reversed-horz.zip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laide.edu.au/vi/logo/downloads/reversed-horz.z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hyperlink" Target="http://www.istockphoto.com/stock-illustration-15975692-realistic-diamond.php?st=6ddffdb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stockphoto.com/stock-illustration-15975692-realistic-diamond.php?st=6ddffdb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1wON-tWm5g&amp;feature=results_video&amp;playnext=1&amp;list=PL4B95809AC902259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7"/>
            <a:ext cx="9144000" cy="686714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335014" y="5534561"/>
            <a:ext cx="38830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sz="1600" dirty="0">
              <a:solidFill>
                <a:schemeClr val="bg1"/>
              </a:solidFill>
              <a:latin typeface="Arial" charset="0"/>
            </a:endParaRPr>
          </a:p>
          <a:p>
            <a:r>
              <a:rPr lang="en-AU" sz="1600" b="1" dirty="0" smtClean="0">
                <a:solidFill>
                  <a:schemeClr val="bg1"/>
                </a:solidFill>
                <a:latin typeface="Arial" charset="0"/>
              </a:rPr>
              <a:t>Dr  John </a:t>
            </a:r>
            <a:r>
              <a:rPr lang="en-AU" sz="1600" b="1" dirty="0" err="1">
                <a:solidFill>
                  <a:schemeClr val="bg1"/>
                </a:solidFill>
                <a:latin typeface="Arial" charset="0"/>
              </a:rPr>
              <a:t>Willison</a:t>
            </a:r>
            <a:endParaRPr lang="en-AU" sz="1600" dirty="0">
              <a:solidFill>
                <a:schemeClr val="bg1"/>
              </a:solidFill>
              <a:latin typeface="Arial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latin typeface="Arial" charset="0"/>
              </a:rPr>
              <a:t>Discipline of Higher Education</a:t>
            </a:r>
          </a:p>
          <a:p>
            <a:r>
              <a:rPr lang="en-AU" sz="1600" dirty="0" smtClean="0">
                <a:solidFill>
                  <a:schemeClr val="bg1"/>
                </a:solidFill>
                <a:latin typeface="Arial" charset="0"/>
              </a:rPr>
              <a:t>School of Education</a:t>
            </a:r>
            <a:endParaRPr lang="en-AU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88" y="2526240"/>
            <a:ext cx="4157560" cy="1222800"/>
          </a:xfrm>
        </p:spPr>
        <p:txBody>
          <a:bodyPr/>
          <a:lstStyle/>
          <a:p>
            <a:pPr algn="l" eaLnBrk="1" hangingPunct="1"/>
            <a:r>
              <a:rPr lang="en-AU" sz="2600" dirty="0" smtClean="0">
                <a:solidFill>
                  <a:schemeClr val="bg1"/>
                </a:solidFill>
              </a:rPr>
              <a:t>Clinical Reasoning in Medicine </a:t>
            </a:r>
            <a:endParaRPr lang="en-AU" sz="18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4" descr="Realistic Diamo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223" y="2503687"/>
            <a:ext cx="1420620" cy="1252728"/>
          </a:xfrm>
          <a:prstGeom prst="rect">
            <a:avLst/>
          </a:prstGeom>
          <a:noFill/>
        </p:spPr>
      </p:pic>
      <p:pic>
        <p:nvPicPr>
          <p:cNvPr id="99334" name="Picture 6" descr="Download All - Reverse, Horizontal Logo">
            <a:hlinkClick r:id="rId5" tooltip="Download All - Reverse, Horizontal Logo (reversed-horz.zip, 299kB)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246" y="0"/>
            <a:ext cx="2139696" cy="1069848"/>
          </a:xfrm>
          <a:prstGeom prst="rect">
            <a:avLst/>
          </a:prstGeom>
          <a:noFill/>
        </p:spPr>
      </p:pic>
      <p:pic>
        <p:nvPicPr>
          <p:cNvPr id="8" name="Picture 4" descr="Realistic Diamo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2377" y="2552847"/>
            <a:ext cx="1420620" cy="12527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2" y="3090043"/>
            <a:ext cx="29849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smtClean="0">
                <a:solidFill>
                  <a:schemeClr val="bg1"/>
                </a:solidFill>
                <a:latin typeface="+mj-lt"/>
              </a:rPr>
              <a:t>: A team affair</a:t>
            </a:r>
            <a:endParaRPr lang="en-AU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4101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17" y="273269"/>
            <a:ext cx="7772400" cy="788276"/>
          </a:xfrm>
        </p:spPr>
        <p:txBody>
          <a:bodyPr/>
          <a:lstStyle/>
          <a:p>
            <a:r>
              <a:rPr lang="en-AU" b="1" dirty="0" smtClean="0"/>
              <a:t>Manage the process: Team Function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159" y="1177159"/>
            <a:ext cx="7630510" cy="4183116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>
              <a:lnSpc>
                <a:spcPct val="150000"/>
              </a:lnSpc>
              <a:buNone/>
            </a:pPr>
            <a:r>
              <a:rPr lang="en-AU" dirty="0" smtClean="0"/>
              <a:t>Q 9. Identify your team’s best strength.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/>
              <a:t>Q10 Identify your team’s biggest weakness.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Be ready to call these out, and explain why these characteristics are vital </a:t>
            </a:r>
            <a:r>
              <a:rPr lang="en-AU" b="1" dirty="0" smtClean="0"/>
              <a:t>in a medical context.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6904" y="198120"/>
            <a:ext cx="7623048" cy="4343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/>
              <a:t>You engaged in these six facets of clinical reasoning yesterday</a:t>
            </a:r>
          </a:p>
          <a:p>
            <a:r>
              <a:rPr lang="en-AU" sz="2000" dirty="0" smtClean="0"/>
              <a:t>Prepare for session 1 by </a:t>
            </a:r>
            <a:r>
              <a:rPr lang="en-AU" sz="2000" u="sng" dirty="0" smtClean="0"/>
              <a:t>analysing</a:t>
            </a:r>
            <a:r>
              <a:rPr lang="en-AU" sz="2000" dirty="0" smtClean="0"/>
              <a:t> the information you currently have relating to Mr Ramsay before session 1, based on the information you find in the pre-reading. </a:t>
            </a:r>
          </a:p>
          <a:p>
            <a:pPr lvl="0"/>
            <a:r>
              <a:rPr lang="en-AU" sz="2000" dirty="0" smtClean="0"/>
              <a:t>On the basis of that information does he have any risk factors for a heart attack?</a:t>
            </a:r>
          </a:p>
          <a:p>
            <a:pPr lvl="0"/>
            <a:r>
              <a:rPr lang="en-AU" sz="2000" dirty="0" smtClean="0"/>
              <a:t>What hypotheses could you generate based on the information you already have?</a:t>
            </a:r>
          </a:p>
          <a:p>
            <a:r>
              <a:rPr lang="en-AU" sz="2000" dirty="0" smtClean="0"/>
              <a:t> In session 1 when you have identified </a:t>
            </a:r>
            <a:r>
              <a:rPr lang="en-AU" sz="2000" b="1" dirty="0" smtClean="0"/>
              <a:t>further information or history </a:t>
            </a:r>
            <a:r>
              <a:rPr lang="en-AU" sz="2000" dirty="0" smtClean="0"/>
              <a:t>you will need </a:t>
            </a:r>
            <a:r>
              <a:rPr lang="en-AU" sz="2000" b="1" dirty="0" smtClean="0"/>
              <a:t>from Mr Ramsay </a:t>
            </a:r>
            <a:r>
              <a:rPr lang="en-AU" sz="2000" dirty="0" smtClean="0"/>
              <a:t>you will be able to </a:t>
            </a:r>
            <a:r>
              <a:rPr lang="en-AU" sz="2000" b="1" dirty="0" smtClean="0"/>
              <a:t>refine</a:t>
            </a:r>
            <a:r>
              <a:rPr lang="en-AU" sz="2000" dirty="0" smtClean="0"/>
              <a:t> your hypotheses. Think about this process as you do your reading. </a:t>
            </a:r>
          </a:p>
          <a:p>
            <a:pPr>
              <a:buNone/>
            </a:pPr>
            <a:endParaRPr lang="en-AU" sz="2000" dirty="0" smtClean="0"/>
          </a:p>
          <a:p>
            <a:r>
              <a:rPr lang="en-AU" dirty="0" smtClean="0"/>
              <a:t> 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is a hypothesis and how will you form hypotheses?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7735614" cy="4343400"/>
          </a:xfrm>
        </p:spPr>
        <p:txBody>
          <a:bodyPr/>
          <a:lstStyle/>
          <a:p>
            <a:pPr>
              <a:buNone/>
            </a:pPr>
            <a:r>
              <a:rPr lang="en-AU" b="1" i="1" dirty="0" smtClean="0"/>
              <a:t>A hypothesis is: </a:t>
            </a:r>
            <a:r>
              <a:rPr lang="en-US" i="1" dirty="0" smtClean="0"/>
              <a:t>A proposition formed on careful consideration of </a:t>
            </a:r>
            <a:r>
              <a:rPr lang="en-US" b="1" i="1" dirty="0" smtClean="0"/>
              <a:t>data/evidence</a:t>
            </a:r>
            <a:r>
              <a:rPr lang="en-US" i="1" dirty="0" smtClean="0"/>
              <a:t> which </a:t>
            </a:r>
            <a:r>
              <a:rPr lang="en-US" b="1" i="1" dirty="0" smtClean="0"/>
              <a:t>explains</a:t>
            </a:r>
            <a:r>
              <a:rPr lang="en-US" i="1" dirty="0" smtClean="0"/>
              <a:t> a problem.  In medical terms, this consists of a proposal for a medical condition that may explain the patient’s presentation (</a:t>
            </a:r>
            <a:r>
              <a:rPr lang="en-US" i="1" dirty="0" err="1" smtClean="0"/>
              <a:t>ie</a:t>
            </a:r>
            <a:r>
              <a:rPr lang="en-US" i="1" dirty="0" smtClean="0"/>
              <a:t> symptoms).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Hypotheses by definition can be incorrect and you will find this out by </a:t>
            </a:r>
            <a:r>
              <a:rPr lang="en-AU" u="sng" dirty="0" smtClean="0"/>
              <a:t>testing</a:t>
            </a:r>
            <a:r>
              <a:rPr lang="en-AU" dirty="0" smtClean="0"/>
              <a:t> them.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96" y="0"/>
            <a:ext cx="7772400" cy="990600"/>
          </a:xfrm>
        </p:spPr>
        <p:txBody>
          <a:bodyPr/>
          <a:lstStyle/>
          <a:p>
            <a:pPr lvl="0"/>
            <a:r>
              <a:rPr lang="en-AU" dirty="0" smtClean="0"/>
              <a:t/>
            </a:r>
            <a:br>
              <a:rPr lang="en-AU" dirty="0" smtClean="0"/>
            </a:br>
            <a:r>
              <a:rPr lang="en-US" b="1" dirty="0" smtClean="0"/>
              <a:t>Identify, clarify &amp; </a:t>
            </a:r>
            <a:r>
              <a:rPr lang="en-US" b="1" dirty="0" err="1" smtClean="0"/>
              <a:t>hypothesise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68" y="1164020"/>
            <a:ext cx="7956331" cy="4343400"/>
          </a:xfrm>
        </p:spPr>
        <p:txBody>
          <a:bodyPr/>
          <a:lstStyle/>
          <a:p>
            <a:r>
              <a:rPr lang="en-GB" b="1" dirty="0" smtClean="0"/>
              <a:t>Part 2 Case Preparation (continued) P.7</a:t>
            </a:r>
            <a:endParaRPr lang="en-AU" dirty="0" smtClean="0"/>
          </a:p>
          <a:p>
            <a:r>
              <a:rPr lang="en-AU" dirty="0" smtClean="0"/>
              <a:t>Try to form hypotheses, which would explain whether Mr Ramsay is at risk of a heart attack. </a:t>
            </a:r>
          </a:p>
          <a:p>
            <a:r>
              <a:rPr lang="en-AU" sz="2400" dirty="0" smtClean="0"/>
              <a:t>What have you read about in regard to possible risk factors for heart attacks? </a:t>
            </a:r>
          </a:p>
          <a:p>
            <a:r>
              <a:rPr lang="en-AU" sz="2400" dirty="0" smtClean="0"/>
              <a:t>Your </a:t>
            </a:r>
            <a:r>
              <a:rPr lang="en-AU" sz="2400" b="1" dirty="0" smtClean="0"/>
              <a:t>hypotheses</a:t>
            </a:r>
            <a:r>
              <a:rPr lang="en-AU" sz="2400" dirty="0" smtClean="0"/>
              <a:t> could be about Mr Ramsay's degree of risk.</a:t>
            </a:r>
          </a:p>
          <a:p>
            <a:r>
              <a:rPr lang="en-AU" sz="2400" i="1" dirty="0" smtClean="0"/>
              <a:t>Mr Ramsay is at risk of a heart attack because ………</a:t>
            </a:r>
            <a:endParaRPr lang="en-AU" sz="2400" dirty="0" smtClean="0"/>
          </a:p>
          <a:p>
            <a:r>
              <a:rPr lang="en-AU" sz="2400" i="1" dirty="0" smtClean="0"/>
              <a:t>Mr Ramsay is not at risk of a heart attack because …..</a:t>
            </a:r>
            <a:endParaRPr lang="en-AU" sz="2400" dirty="0" smtClean="0"/>
          </a:p>
          <a:p>
            <a:r>
              <a:rPr lang="en-AU" sz="2400" i="1" dirty="0" smtClean="0"/>
              <a:t>Mr Ramsay has a high risk of heart attack because……..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941" y="-2651"/>
            <a:ext cx="9168941" cy="64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4872"/>
            <a:ext cx="7772400" cy="583328"/>
          </a:xfrm>
        </p:spPr>
        <p:txBody>
          <a:bodyPr>
            <a:normAutofit/>
          </a:bodyPr>
          <a:lstStyle/>
          <a:p>
            <a:r>
              <a:rPr lang="en-AU" sz="2800" dirty="0" smtClean="0"/>
              <a:t>Early Explorer Survival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The explorer Edward John Eyre, accompanied by his Aboriginal guide Wylie, was the first [non-aboriginal] man to cross southern Australia from east to west, travelling across the Nullarbor Plain from Adelaide to Albany.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 About 1000 km short of Albany, Eyre and Wylie survived near starvation after seven days by finding a native waterhole and killing and eating kangaroos.</a:t>
            </a:r>
          </a:p>
          <a:p>
            <a:pPr lvl="0">
              <a:buNone/>
            </a:pPr>
            <a:endParaRPr lang="en-AU" sz="2400" dirty="0" smtClean="0"/>
          </a:p>
          <a:p>
            <a:pPr lvl="0">
              <a:buNone/>
            </a:pPr>
            <a:r>
              <a:rPr lang="en-AU" sz="2400" dirty="0" smtClean="0"/>
              <a:t>http://australia.gov.au/about-australia/australian-story/aboriginal-trackers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848600" cy="685800"/>
          </a:xfrm>
        </p:spPr>
        <p:txBody>
          <a:bodyPr>
            <a:normAutofit/>
          </a:bodyPr>
          <a:lstStyle/>
          <a:p>
            <a:r>
              <a:rPr lang="en-AU" sz="2800" dirty="0"/>
              <a:t>Early Explorer </a:t>
            </a:r>
            <a:r>
              <a:rPr lang="en-AU" sz="2800" dirty="0" smtClean="0"/>
              <a:t>Survival (cont)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8674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AU" dirty="0" smtClean="0"/>
              <a:t>Burke and Wills journey from Melbourne to the Gulf of Carpentaria in Australia's far north, did not include Aboriginal guides. </a:t>
            </a:r>
          </a:p>
          <a:p>
            <a:pPr marL="0" lvl="0" indent="0">
              <a:buNone/>
            </a:pPr>
            <a:endParaRPr lang="en-AU" dirty="0" smtClean="0"/>
          </a:p>
          <a:p>
            <a:pPr marL="0" lvl="0" indent="0">
              <a:buNone/>
            </a:pPr>
            <a:r>
              <a:rPr lang="en-AU" dirty="0" smtClean="0"/>
              <a:t>The account from the sole survivor, John King, records the explorers' hostility at offers to trade food for handkerchiefs from Aborigines along the Darling River.</a:t>
            </a:r>
          </a:p>
          <a:p>
            <a:pPr marL="0" lvl="0" indent="0">
              <a:buNone/>
            </a:pPr>
            <a:r>
              <a:rPr lang="en-AU" dirty="0" smtClean="0"/>
              <a:t> </a:t>
            </a:r>
          </a:p>
          <a:p>
            <a:pPr marL="0" lvl="0" indent="0">
              <a:buNone/>
            </a:pPr>
            <a:r>
              <a:rPr lang="en-AU" dirty="0" smtClean="0"/>
              <a:t>Oral history from Aboriginal descendents records the horror of the tribes-people at the expedition's caravan of oxen, bullocks, camels and horses drinking waterholes dry and removing all the heavy grinding stones from camp sites. </a:t>
            </a:r>
          </a:p>
          <a:p>
            <a:pPr marL="0" lvl="0" indent="0">
              <a:buNone/>
            </a:pPr>
            <a:endParaRPr lang="en-AU" dirty="0" smtClean="0"/>
          </a:p>
          <a:p>
            <a:pPr marL="0" lvl="0" indent="0">
              <a:buNone/>
            </a:pPr>
            <a:r>
              <a:rPr lang="en-AU" dirty="0" smtClean="0"/>
              <a:t>Both the leaders of the expedition, and all-but-one of the others, died on this ill-fated expedition.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Indigenous Reasoning </a:t>
            </a:r>
            <a:r>
              <a:rPr lang="en-AU" dirty="0" err="1" smtClean="0"/>
              <a:t>vs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Clinical Reasoning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219200" y="2130270"/>
          <a:ext cx="7374193" cy="231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840"/>
                <a:gridCol w="370135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Similarities</a:t>
                      </a:r>
                      <a:endParaRPr lang="en-A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Differences</a:t>
                      </a:r>
                      <a:endParaRPr lang="en-A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3739">
                <a:tc>
                  <a:txBody>
                    <a:bodyPr/>
                    <a:lstStyle/>
                    <a:p>
                      <a:pPr marL="265113" indent="-265113" algn="l"/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0204" y="4648305"/>
            <a:ext cx="706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+mj-lt"/>
              </a:rPr>
              <a:t>2 Minutes: Group with the most reasons reads them out.</a:t>
            </a:r>
            <a:endParaRPr lang="en-AU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68" y="491359"/>
            <a:ext cx="7956332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AU" sz="2800" dirty="0" smtClean="0"/>
              <a:t>What are the similarities and differences between</a:t>
            </a:r>
            <a:br>
              <a:rPr lang="en-AU" sz="2800" dirty="0" smtClean="0"/>
            </a:br>
            <a:r>
              <a:rPr lang="en-AU" sz="2800" dirty="0" smtClean="0">
                <a:sym typeface="Wingdings" pitchFamily="2" charset="2"/>
              </a:rPr>
              <a:t></a:t>
            </a:r>
            <a:r>
              <a:rPr lang="en-AU" sz="2800" dirty="0" smtClean="0"/>
              <a:t> aboriginal </a:t>
            </a:r>
            <a:r>
              <a:rPr lang="en-AU" sz="2800" dirty="0" smtClean="0"/>
              <a:t>reasoning skills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>
                <a:sym typeface="Wingdings" pitchFamily="2" charset="2"/>
              </a:rPr>
              <a:t> </a:t>
            </a:r>
            <a:r>
              <a:rPr lang="en-AU" sz="2800" dirty="0" smtClean="0"/>
              <a:t>clinical reasoning skills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639762"/>
          </a:xfrm>
        </p:spPr>
        <p:txBody>
          <a:bodyPr>
            <a:noAutofit/>
          </a:bodyPr>
          <a:lstStyle/>
          <a:p>
            <a:r>
              <a:rPr lang="en-AU" sz="2800" dirty="0" smtClean="0"/>
              <a:t>What did you do in that 2 minute activity?</a:t>
            </a:r>
            <a:br>
              <a:rPr lang="en-AU" sz="2800" dirty="0" smtClean="0"/>
            </a:br>
            <a:r>
              <a:rPr lang="en-AU" sz="2800" dirty="0" smtClean="0"/>
              <a:t>What skills did you use?</a:t>
            </a:r>
            <a:endParaRPr lang="en-AU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9327880"/>
              </p:ext>
            </p:extLst>
          </p:nvPr>
        </p:nvGraphicFramePr>
        <p:xfrm>
          <a:off x="609600" y="1447800"/>
          <a:ext cx="8153400" cy="482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259"/>
                <a:gridCol w="5854141"/>
              </a:tblGrid>
              <a:tr h="358283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RSD Facets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Audience’s  Analysis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b="0" dirty="0" smtClean="0">
                          <a:solidFill>
                            <a:schemeClr val="bg1"/>
                          </a:solidFill>
                        </a:rPr>
                        <a:t>A. </a:t>
                      </a:r>
                      <a:r>
                        <a:rPr lang="en-AU" b="0" baseline="0" dirty="0" smtClean="0">
                          <a:solidFill>
                            <a:schemeClr val="bg1"/>
                          </a:solidFill>
                        </a:rPr>
                        <a:t>Embark &amp; clarify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B.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Find &amp; Generate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C. Evaluate &amp; Reflect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D. Organise &amp; Manage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E.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Analyse </a:t>
                      </a:r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&amp;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Synthesise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F. Communicate &amp; Apply ethically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59">
                <a:tc>
                  <a:txBody>
                    <a:bodyPr/>
                    <a:lstStyle/>
                    <a:p>
                      <a:endParaRPr lang="en-A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179832"/>
            <a:ext cx="7772400" cy="990600"/>
          </a:xfrm>
        </p:spPr>
        <p:txBody>
          <a:bodyPr/>
          <a:lstStyle/>
          <a:p>
            <a:r>
              <a:rPr lang="en-AU" dirty="0" smtClean="0"/>
              <a:t>Purpose of this session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912" y="1295400"/>
            <a:ext cx="7668768" cy="434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For you to internalise the answer to the questions:</a:t>
            </a:r>
          </a:p>
          <a:p>
            <a:pPr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characterises the move from ‘following formulas’ to ‘clinical reasoning’?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are the dynamics of effective team function?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179832"/>
            <a:ext cx="7772400" cy="990600"/>
          </a:xfrm>
        </p:spPr>
        <p:txBody>
          <a:bodyPr/>
          <a:lstStyle/>
          <a:p>
            <a:r>
              <a:rPr lang="en-AU" dirty="0" smtClean="0"/>
              <a:t>Purpose of this session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912" y="1295400"/>
            <a:ext cx="7668768" cy="434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For you to internalise the answer to the questions:</a:t>
            </a:r>
          </a:p>
          <a:p>
            <a:pPr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characterises the move from ‘following formulas’ to ‘clinical reasoning’?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What are the dynamics of effective team function?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7"/>
            <a:ext cx="9144000" cy="686714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9334" name="Picture 6" descr="Download All - Reverse, Horizontal Logo">
            <a:hlinkClick r:id="rId3" tooltip="Download All - Reverse, Horizontal Logo (reversed-horz.zip, 299kB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246" y="0"/>
            <a:ext cx="2139696" cy="1069848"/>
          </a:xfrm>
          <a:prstGeom prst="rect">
            <a:avLst/>
          </a:prstGeom>
          <a:noFill/>
        </p:spPr>
      </p:pic>
      <p:pic>
        <p:nvPicPr>
          <p:cNvPr id="8" name="Picture 4" descr="Realistic Diamon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2377" y="2552847"/>
            <a:ext cx="1420620" cy="1252728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Group or Team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7403592" cy="4343400"/>
          </a:xfrm>
        </p:spPr>
        <p:txBody>
          <a:bodyPr/>
          <a:lstStyle/>
          <a:p>
            <a:r>
              <a:rPr lang="en-AU" dirty="0" smtClean="0"/>
              <a:t>Analyse:</a:t>
            </a:r>
          </a:p>
          <a:p>
            <a:r>
              <a:rPr lang="en-AU" dirty="0" smtClean="0"/>
              <a:t>From 0 (not at all) to 10 (exceptional) rate your teams performance yesterday</a:t>
            </a:r>
          </a:p>
          <a:p>
            <a:r>
              <a:rPr lang="en-AU" dirty="0" smtClean="0"/>
              <a:t>Top strength demonstrated yesterday </a:t>
            </a:r>
          </a:p>
          <a:p>
            <a:r>
              <a:rPr lang="en-AU" dirty="0" smtClean="0"/>
              <a:t>Greatest weakness</a:t>
            </a:r>
          </a:p>
          <a:p>
            <a:r>
              <a:rPr lang="en-AU" dirty="0" smtClean="0"/>
              <a:t>Then look at this in terms of facet D.</a:t>
            </a:r>
          </a:p>
          <a:p>
            <a:r>
              <a:rPr lang="en-AU" dirty="0" smtClean="0"/>
              <a:t>Move from ‘formula following’ to ‘clinical thinking’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709613"/>
          </a:xfrm>
        </p:spPr>
        <p:txBody>
          <a:bodyPr/>
          <a:lstStyle/>
          <a:p>
            <a:r>
              <a:rPr lang="en-US" b="1" dirty="0" smtClean="0"/>
              <a:t>Session 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1154113" y="1092200"/>
            <a:ext cx="7989887" cy="54594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AU" sz="2400" dirty="0" smtClean="0"/>
              <a:t>You have research skill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Six facets of research 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Levels of independent work in research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Benefits of explicit development of research skills according to Oral Health students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Transition across the Oral Health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1500" y="60325"/>
            <a:ext cx="6361113" cy="6797675"/>
          </a:xfrm>
        </p:spPr>
      </p:pic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7D53B9-82BD-47C4-99BD-90DF404A65FA}" type="slidenum">
              <a:rPr lang="en-AU" smtClean="0"/>
              <a:pPr/>
              <a:t>24</a:t>
            </a:fld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Activity to Discern Research Skill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Should I click on ‘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Complete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Formular</a:t>
            </a:r>
            <a:r>
              <a:rPr lang="en-US" dirty="0" smtClean="0"/>
              <a:t>’ to get my tax return?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Each pair/trio has 2 minutes to list as many indicators of credibility as possible</a:t>
            </a:r>
          </a:p>
          <a:p>
            <a:pPr marL="0" indent="0">
              <a:defRPr/>
            </a:pPr>
            <a:r>
              <a:rPr lang="en-US" dirty="0" smtClean="0"/>
              <a:t> positive indicators- reasons to believe</a:t>
            </a:r>
          </a:p>
          <a:p>
            <a:pPr marL="0" indent="0">
              <a:defRPr/>
            </a:pPr>
            <a:r>
              <a:rPr lang="en-US" dirty="0" smtClean="0"/>
              <a:t> negative indicators- reasons to not believe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Group with the highest number of indicators reads them out.</a:t>
            </a: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58D8A5-F68E-4648-939B-6001DF05B2B8}" type="slidenum">
              <a:rPr lang="en-AU" smtClean="0"/>
              <a:pPr/>
              <a:t>25</a:t>
            </a:fld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A9CD1B-1E62-4975-80BD-8F36C1F14798}" type="slidenum">
              <a:rPr lang="en-AU" smtClean="0"/>
              <a:pPr/>
              <a:t>26</a:t>
            </a:fld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950" y="846668"/>
            <a:ext cx="71135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Ø"/>
            </a:pPr>
            <a:endParaRPr lang="en-AU" dirty="0">
              <a:latin typeface="Arial" charset="0"/>
            </a:endParaRPr>
          </a:p>
          <a:p>
            <a:pPr marL="354013" indent="-354013"/>
            <a:r>
              <a:rPr lang="en-AU" dirty="0" smtClean="0">
                <a:latin typeface="Arial" charset="0"/>
              </a:rPr>
              <a:t>All facets are utilised in:</a:t>
            </a:r>
          </a:p>
          <a:p>
            <a:pPr marL="354013" indent="-354013"/>
            <a:endParaRPr lang="en-AU" dirty="0">
              <a:latin typeface="Arial" charset="0"/>
            </a:endParaRP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 smtClean="0">
                <a:latin typeface="Arial" charset="0"/>
              </a:rPr>
              <a:t> literature/published data research</a:t>
            </a:r>
            <a:endParaRPr lang="en-AU" dirty="0">
              <a:latin typeface="Arial" charset="0"/>
            </a:endParaRP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>
                <a:latin typeface="Arial" charset="0"/>
              </a:rPr>
              <a:t> laboratory research</a:t>
            </a: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>
                <a:latin typeface="Arial" charset="0"/>
              </a:rPr>
              <a:t> clinical research</a:t>
            </a: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>
                <a:latin typeface="Arial" charset="0"/>
              </a:rPr>
              <a:t> field research</a:t>
            </a: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>
                <a:latin typeface="Arial" charset="0"/>
              </a:rPr>
              <a:t> combined forms </a:t>
            </a:r>
            <a:endParaRPr lang="en-AU" dirty="0" smtClean="0">
              <a:latin typeface="Arial" charset="0"/>
            </a:endParaRP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 smtClean="0">
                <a:latin typeface="Arial" charset="0"/>
              </a:rPr>
              <a:t> discipline-based &amp; interdisciplinary research</a:t>
            </a: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 smtClean="0">
                <a:latin typeface="Arial" charset="0"/>
              </a:rPr>
              <a:t> your social life</a:t>
            </a:r>
          </a:p>
          <a:p>
            <a:pPr marL="811213" lvl="1" indent="-354013">
              <a:buFont typeface="Wingdings" pitchFamily="2" charset="2"/>
              <a:buChar char="q"/>
            </a:pPr>
            <a:r>
              <a:rPr lang="en-AU" dirty="0" smtClean="0">
                <a:latin typeface="Arial" charset="0"/>
              </a:rPr>
              <a:t> your family life</a:t>
            </a:r>
            <a:endParaRPr lang="en-AU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3229" y="497714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3200" b="1" dirty="0" smtClean="0">
                <a:latin typeface="+mj-lt"/>
              </a:rPr>
              <a:t>Six Facets of Research</a:t>
            </a:r>
            <a:endParaRPr lang="en-AU" sz="3200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1316" y="640080"/>
            <a:ext cx="722312" cy="1005015"/>
            <a:chOff x="5106988" y="4956048"/>
            <a:chExt cx="722312" cy="1005015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5106988" y="4965700"/>
              <a:ext cx="441325" cy="503238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 rot="16200000" flipH="1">
              <a:off x="5424678" y="5081778"/>
              <a:ext cx="530352" cy="278892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5548313" y="5310188"/>
              <a:ext cx="268287" cy="168275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5156200" y="5321300"/>
              <a:ext cx="358775" cy="147638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5491163" y="5486400"/>
              <a:ext cx="338137" cy="474663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16200000" flipV="1">
              <a:off x="5074858" y="5513770"/>
              <a:ext cx="486981" cy="390968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522913" y="4970463"/>
              <a:ext cx="20637" cy="366712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130800" y="5468938"/>
              <a:ext cx="698500" cy="14287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16736" y="566928"/>
            <a:ext cx="7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+mj-lt"/>
              </a:rPr>
              <a:t>Degree of Independence in Research</a:t>
            </a:r>
            <a:endParaRPr lang="en-AU" b="1" dirty="0"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48580" y="2861188"/>
            <a:ext cx="707923" cy="1017638"/>
            <a:chOff x="3150953" y="1877962"/>
            <a:chExt cx="2350196" cy="4154128"/>
          </a:xfrm>
        </p:grpSpPr>
        <p:cxnSp>
          <p:nvCxnSpPr>
            <p:cNvPr id="49" name="Straight Connector 48"/>
            <p:cNvCxnSpPr/>
            <p:nvPr/>
          </p:nvCxnSpPr>
          <p:spPr bwMode="auto">
            <a:xfrm flipH="1">
              <a:off x="3175820" y="1880494"/>
              <a:ext cx="1334515" cy="2180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4503175" y="1877962"/>
              <a:ext cx="997974" cy="2310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flipH="1" flipV="1">
              <a:off x="4513007" y="3362633"/>
              <a:ext cx="973393" cy="81116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3249562" y="3362633"/>
              <a:ext cx="1219200" cy="68334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350774" y="4188544"/>
              <a:ext cx="1135626" cy="1843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175819" y="4090222"/>
              <a:ext cx="1174955" cy="1927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4488426" y="1900667"/>
              <a:ext cx="20980" cy="146688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150953" y="4072290"/>
              <a:ext cx="2335447" cy="1162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401676" y="2138515"/>
            <a:ext cx="1539034" cy="2492477"/>
            <a:chOff x="3150953" y="1877962"/>
            <a:chExt cx="2350196" cy="4154128"/>
          </a:xfrm>
        </p:grpSpPr>
        <p:cxnSp>
          <p:nvCxnSpPr>
            <p:cNvPr id="58" name="Straight Connector 57"/>
            <p:cNvCxnSpPr/>
            <p:nvPr/>
          </p:nvCxnSpPr>
          <p:spPr bwMode="auto">
            <a:xfrm flipH="1">
              <a:off x="3175820" y="1880494"/>
              <a:ext cx="1334515" cy="2180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4503175" y="1877962"/>
              <a:ext cx="997974" cy="2310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513007" y="3362633"/>
              <a:ext cx="973393" cy="81116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3249562" y="3362633"/>
              <a:ext cx="1219200" cy="68334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350774" y="4188544"/>
              <a:ext cx="1135626" cy="1843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3175819" y="4090222"/>
              <a:ext cx="1174955" cy="1927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4488426" y="1900667"/>
              <a:ext cx="20980" cy="146688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H="1" flipV="1">
              <a:off x="3150953" y="4072290"/>
              <a:ext cx="2335447" cy="1162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100630" y="1347018"/>
            <a:ext cx="2350196" cy="4154128"/>
            <a:chOff x="3150953" y="1877962"/>
            <a:chExt cx="2350196" cy="4154128"/>
          </a:xfrm>
        </p:grpSpPr>
        <p:cxnSp>
          <p:nvCxnSpPr>
            <p:cNvPr id="67" name="Straight Connector 66"/>
            <p:cNvCxnSpPr/>
            <p:nvPr/>
          </p:nvCxnSpPr>
          <p:spPr bwMode="auto">
            <a:xfrm flipH="1">
              <a:off x="3175820" y="1880494"/>
              <a:ext cx="1334515" cy="2180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4503175" y="1877962"/>
              <a:ext cx="997974" cy="2310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4513007" y="3362633"/>
              <a:ext cx="973393" cy="81116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3249562" y="3362633"/>
              <a:ext cx="1219200" cy="68334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350774" y="4188544"/>
              <a:ext cx="1135626" cy="1843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 flipV="1">
              <a:off x="3175819" y="4090222"/>
              <a:ext cx="1174955" cy="1927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488426" y="1900667"/>
              <a:ext cx="20980" cy="146688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flipH="1" flipV="1">
              <a:off x="3150953" y="4072290"/>
              <a:ext cx="2335447" cy="1162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1" name="Picture 2" descr="F:\rsd\photos\Diagra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775" y="346075"/>
            <a:ext cx="73580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3273" y="316089"/>
            <a:ext cx="8110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>
                <a:latin typeface="+mj-lt"/>
              </a:rPr>
              <a:t>Students researching with a  high degree of structure/guidance</a:t>
            </a:r>
            <a:endParaRPr lang="en-AU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 for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7467600" cy="434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You will:</a:t>
            </a:r>
          </a:p>
          <a:p>
            <a:pPr marL="0" indent="0"/>
            <a:r>
              <a:rPr lang="en-AU" dirty="0" smtClean="0"/>
              <a:t> consider a scenario</a:t>
            </a:r>
          </a:p>
          <a:p>
            <a:pPr marL="0" indent="0"/>
            <a:r>
              <a:rPr lang="en-AU" dirty="0" smtClean="0"/>
              <a:t> analyse how you probe this scenario</a:t>
            </a:r>
          </a:p>
          <a:p>
            <a:pPr marL="0" indent="0"/>
            <a:r>
              <a:rPr lang="en-AU" dirty="0" smtClean="0"/>
              <a:t> identify the skills you use to do it</a:t>
            </a:r>
          </a:p>
          <a:p>
            <a:pPr marL="0" indent="0"/>
            <a:r>
              <a:rPr lang="en-AU" dirty="0" smtClean="0"/>
              <a:t> characterise your team effectiveness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P1020797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408" y="877892"/>
            <a:ext cx="6627788" cy="49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06311" y="316089"/>
            <a:ext cx="768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+mj-lt"/>
              </a:rPr>
              <a:t>Students researching with some structure/guidance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77A9E5-4E54-4EB5-BF93-DB538C22B61E}" type="slidenum">
              <a:rPr lang="en-AU"/>
              <a:pPr/>
              <a:t>31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0" y="6108192"/>
            <a:ext cx="1073150" cy="7498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388" y="0"/>
            <a:ext cx="768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+mj-lt"/>
              </a:rPr>
              <a:t>Students researching independently</a:t>
            </a:r>
            <a:endParaRPr lang="en-AU" sz="2800" b="1" dirty="0">
              <a:latin typeface="+mj-lt"/>
            </a:endParaRPr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960" y="553316"/>
            <a:ext cx="5363211" cy="401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22365" r="22253"/>
          <a:stretch>
            <a:fillRect/>
          </a:stretch>
        </p:blipFill>
        <p:spPr bwMode="auto">
          <a:xfrm>
            <a:off x="3096657" y="4361022"/>
            <a:ext cx="5474466" cy="231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9848" y="381000"/>
            <a:ext cx="7964424" cy="990600"/>
          </a:xfrm>
        </p:spPr>
        <p:txBody>
          <a:bodyPr/>
          <a:lstStyle/>
          <a:p>
            <a:r>
              <a:rPr lang="en-AU" b="1" dirty="0" smtClean="0"/>
              <a:t>The development of your clinical reasoning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533525"/>
            <a:ext cx="7454900" cy="4592638"/>
          </a:xfrm>
        </p:spPr>
        <p:txBody>
          <a:bodyPr>
            <a:normAutofit fontScale="92500" lnSpcReduction="10000"/>
          </a:bodyPr>
          <a:lstStyle/>
          <a:p>
            <a:pPr indent="104775">
              <a:lnSpc>
                <a:spcPct val="150000"/>
              </a:lnSpc>
              <a:buNone/>
            </a:pPr>
            <a:r>
              <a:rPr lang="en-AU" sz="2200" dirty="0" smtClean="0"/>
              <a:t>This will happen best when you:</a:t>
            </a:r>
          </a:p>
          <a:p>
            <a:pPr marL="742950" indent="-295275">
              <a:lnSpc>
                <a:spcPct val="150000"/>
              </a:lnSpc>
              <a:buFont typeface="Wingdings" pitchFamily="2" charset="2"/>
              <a:buChar char="Ø"/>
            </a:pPr>
            <a:r>
              <a:rPr lang="en-AU" sz="2200" dirty="0" smtClean="0"/>
              <a:t>Are aware of the 6 facets </a:t>
            </a:r>
            <a:r>
              <a:rPr lang="en-AU" sz="2200" b="1" dirty="0" smtClean="0"/>
              <a:t>explicitly </a:t>
            </a:r>
          </a:p>
          <a:p>
            <a:pPr marL="1143000" lvl="1" indent="-295275"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1800" dirty="0" smtClean="0"/>
              <a:t>The facets sometimes left </a:t>
            </a:r>
            <a:r>
              <a:rPr lang="en-AU" sz="1800" b="1" dirty="0" smtClean="0"/>
              <a:t>implicit </a:t>
            </a:r>
            <a:r>
              <a:rPr lang="en-AU" sz="1800" dirty="0" smtClean="0"/>
              <a:t>in your studies</a:t>
            </a:r>
          </a:p>
          <a:p>
            <a:pPr lvl="1" indent="-295275">
              <a:lnSpc>
                <a:spcPct val="150000"/>
              </a:lnSpc>
            </a:pPr>
            <a:r>
              <a:rPr lang="en-AU" sz="2200" dirty="0" smtClean="0"/>
              <a:t> Build clinical reasoning skills </a:t>
            </a:r>
            <a:r>
              <a:rPr lang="en-AU" sz="2200" b="1" dirty="0" smtClean="0"/>
              <a:t>incrementally</a:t>
            </a:r>
          </a:p>
          <a:p>
            <a:pPr lvl="2" indent="-295275"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1800" dirty="0" smtClean="0">
                <a:latin typeface="+mj-lt"/>
              </a:rPr>
              <a:t>Don’t expect to be immediately brilliant. It takes time</a:t>
            </a:r>
          </a:p>
          <a:p>
            <a:pPr lvl="2" indent="-295275"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1800" dirty="0" smtClean="0">
                <a:latin typeface="+mj-lt"/>
              </a:rPr>
              <a:t>Aim high, but in small steps</a:t>
            </a:r>
          </a:p>
          <a:p>
            <a:pPr lvl="1" indent="-295275">
              <a:lnSpc>
                <a:spcPct val="150000"/>
              </a:lnSpc>
            </a:pPr>
            <a:r>
              <a:rPr lang="en-AU" sz="2200" dirty="0" smtClean="0"/>
              <a:t>Perceive </a:t>
            </a:r>
            <a:r>
              <a:rPr lang="en-AU" sz="2200" b="1" dirty="0" smtClean="0"/>
              <a:t>cycles</a:t>
            </a:r>
            <a:r>
              <a:rPr lang="en-AU" sz="2200" dirty="0" smtClean="0"/>
              <a:t> of development</a:t>
            </a:r>
          </a:p>
          <a:p>
            <a:pPr lvl="2" indent="-295275"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1800" dirty="0" smtClean="0">
                <a:latin typeface="+mj-lt"/>
              </a:rPr>
              <a:t>When you apply your skills in ‘harder’ contexts, you may seem to have gone backwards. You haven’t.</a:t>
            </a:r>
          </a:p>
          <a:p>
            <a:pPr lvl="2" indent="-295275"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1800" dirty="0" smtClean="0">
                <a:latin typeface="+mj-lt"/>
              </a:rPr>
              <a:t>Aim to become increasingly independent</a:t>
            </a:r>
          </a:p>
          <a:p>
            <a:pPr lvl="2" indent="-295275">
              <a:lnSpc>
                <a:spcPct val="150000"/>
              </a:lnSpc>
            </a:pPr>
            <a:endParaRPr lang="en-AU" sz="2200" dirty="0" smtClean="0"/>
          </a:p>
          <a:p>
            <a:pPr lvl="1" indent="-295275">
              <a:lnSpc>
                <a:spcPct val="90000"/>
              </a:lnSpc>
            </a:pPr>
            <a:endParaRPr lang="en-AU" sz="2200" dirty="0" smtClean="0"/>
          </a:p>
          <a:p>
            <a:pPr lvl="1" indent="-295275">
              <a:lnSpc>
                <a:spcPct val="90000"/>
              </a:lnSpc>
            </a:pPr>
            <a:endParaRPr lang="en-AU" sz="22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AU" sz="2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AU" sz="2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AU" sz="2600" dirty="0" smtClean="0"/>
          </a:p>
        </p:txBody>
      </p:sp>
      <p:pic>
        <p:nvPicPr>
          <p:cNvPr id="8196" name="Picture 9" descr="RSD_wordVersi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98659" y="5218604"/>
            <a:ext cx="973394" cy="97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70" y="-106"/>
            <a:ext cx="9303918" cy="68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494" y="262074"/>
            <a:ext cx="6735165" cy="8970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WHAT OUR GRADUATES SAY:</a:t>
            </a:r>
            <a:endParaRPr lang="en-US" sz="3600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79871" y="1563329"/>
            <a:ext cx="5191432" cy="4504096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2010 BOH graduate 1 Year after completing the program</a:t>
            </a:r>
          </a:p>
          <a:p>
            <a:pPr marL="0" indent="0" eaLnBrk="1" hangingPunct="1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AU" sz="2400" i="1" dirty="0" smtClean="0">
                <a:latin typeface="Arial" pitchFamily="34" charset="0"/>
                <a:cs typeface="Arial" pitchFamily="34" charset="0"/>
              </a:rPr>
              <a:t>Before I left for Cambodia, I actually took a silver fluoride … I was really looking into that because I thought that might be really beneficial for Cambodia because they don’t get care often and they’re considered more rural </a:t>
            </a:r>
            <a:r>
              <a:rPr lang="en-AU" sz="2400" b="1" i="1" dirty="0" smtClean="0">
                <a:latin typeface="Arial" pitchFamily="34" charset="0"/>
                <a:cs typeface="Arial" pitchFamily="34" charset="0"/>
              </a:rPr>
              <a:t>so I was doing a lot of research </a:t>
            </a:r>
            <a:r>
              <a:rPr lang="en-AU" sz="2400" i="1" dirty="0" smtClean="0">
                <a:latin typeface="Arial" pitchFamily="34" charset="0"/>
                <a:cs typeface="Arial" pitchFamily="34" charset="0"/>
              </a:rPr>
              <a:t>with that and I ended up purchasing some and taking it over with me and I was using it </a:t>
            </a:r>
            <a:r>
              <a:rPr lang="en-AU" sz="2400" i="1" dirty="0" err="1" smtClean="0">
                <a:latin typeface="Arial" pitchFamily="34" charset="0"/>
                <a:cs typeface="Arial" pitchFamily="34" charset="0"/>
              </a:rPr>
              <a:t>alot</a:t>
            </a:r>
            <a:r>
              <a:rPr lang="en-AU" sz="2400" i="1" dirty="0" smtClean="0">
                <a:latin typeface="Arial" pitchFamily="34" charset="0"/>
                <a:cs typeface="Arial" pitchFamily="34" charset="0"/>
              </a:rPr>
              <a:t> when I was over there.”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158" y="1871518"/>
            <a:ext cx="2759959" cy="423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19" y="362871"/>
            <a:ext cx="6328359" cy="8834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WHAT OUR GRADUATES SAY:</a:t>
            </a:r>
            <a:endParaRPr lang="en-US" sz="3200" dirty="0"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31914" y="1389043"/>
            <a:ext cx="5192617" cy="43434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Another 2010 BOH graduate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AU" sz="2400" i="1" dirty="0" smtClean="0">
                <a:latin typeface="Arial" pitchFamily="34" charset="0"/>
                <a:cs typeface="Arial" pitchFamily="34" charset="0"/>
              </a:rPr>
              <a:t>“Well just being able to have a bit of a voice in the staff meeting full stop; like it’s nice to be able to listen to and particularly by the dentists.  It’s nice just being able to give your ideas,</a:t>
            </a:r>
            <a:r>
              <a:rPr lang="en-AU" sz="2400" b="1" i="1" dirty="0" smtClean="0">
                <a:latin typeface="Arial" pitchFamily="34" charset="0"/>
                <a:cs typeface="Arial" pitchFamily="34" charset="0"/>
              </a:rPr>
              <a:t> your research, what you found </a:t>
            </a:r>
            <a:r>
              <a:rPr lang="en-AU" sz="2400" i="1" dirty="0" smtClean="0">
                <a:latin typeface="Arial" pitchFamily="34" charset="0"/>
                <a:cs typeface="Arial" pitchFamily="34" charset="0"/>
              </a:rPr>
              <a:t>and their (dentists) accepting of it, so it’s nice that way. I think it (research) helps with that as well because it’s just not what you reckon”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9700" name="Picture 3" descr="UoA_logo_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85775"/>
            <a:ext cx="20161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izzie\Pictures\2008\Last clinic 2008\PA290404.JPG"/>
          <p:cNvPicPr>
            <a:picLocks noChangeAspect="1" noChangeArrowheads="1"/>
          </p:cNvPicPr>
          <p:nvPr/>
        </p:nvPicPr>
        <p:blipFill>
          <a:blip r:embed="rId3" cstate="print"/>
          <a:srcRect r="12000" b="8333"/>
          <a:stretch>
            <a:fillRect/>
          </a:stretch>
        </p:blipFill>
        <p:spPr bwMode="auto">
          <a:xfrm>
            <a:off x="6040612" y="1653557"/>
            <a:ext cx="2831037" cy="393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Realistic Diamo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114" y="2697480"/>
            <a:ext cx="1420620" cy="12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3775" y="381000"/>
            <a:ext cx="7997825" cy="635000"/>
          </a:xfrm>
        </p:spPr>
        <p:txBody>
          <a:bodyPr/>
          <a:lstStyle/>
          <a:p>
            <a:pPr algn="ctr"/>
            <a:r>
              <a:rPr lang="en-AU" smtClean="0">
                <a:solidFill>
                  <a:srgbClr val="FF0000"/>
                </a:solidFill>
              </a:rPr>
              <a:t>Affective Domain: </a:t>
            </a:r>
            <a:br>
              <a:rPr lang="en-AU" smtClean="0">
                <a:solidFill>
                  <a:srgbClr val="FF0000"/>
                </a:solidFill>
              </a:rPr>
            </a:br>
            <a:r>
              <a:rPr lang="en-AU" smtClean="0">
                <a:solidFill>
                  <a:srgbClr val="FF0000"/>
                </a:solidFill>
              </a:rPr>
              <a:t>Emotions &amp; Motivations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28713" y="1484313"/>
            <a:ext cx="7772400" cy="4137025"/>
          </a:xfrm>
        </p:spPr>
        <p:txBody>
          <a:bodyPr/>
          <a:lstStyle/>
          <a:p>
            <a:pPr>
              <a:defRPr/>
            </a:pPr>
            <a:r>
              <a:rPr lang="en-AU" sz="2800" dirty="0" smtClean="0"/>
              <a:t>Consider single-word descriptions of affect (motivations and emotions) for each facet.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AU" sz="2800" dirty="0" smtClean="0"/>
              <a:t>Facet A: ‘students embark on an inquiry and so clarify a need for </a:t>
            </a:r>
            <a:r>
              <a:rPr lang="en-AU" sz="2800" i="1" dirty="0" smtClean="0"/>
              <a:t>knowledge/ understanding </a:t>
            </a:r>
            <a:endParaRPr lang="en-AU" sz="2800" dirty="0" smtClean="0"/>
          </a:p>
          <a:p>
            <a:pPr>
              <a:buFontTx/>
              <a:buNone/>
              <a:defRPr/>
            </a:pPr>
            <a:endParaRPr lang="en-AU" sz="2800" dirty="0" smtClean="0"/>
          </a:p>
          <a:p>
            <a:pPr>
              <a:buFontTx/>
              <a:buNone/>
              <a:defRPr/>
            </a:pPr>
            <a:r>
              <a:rPr lang="en-AU" sz="2800" dirty="0" smtClean="0"/>
              <a:t>Phrase as ‘ ………………. (adjective) students’</a:t>
            </a:r>
          </a:p>
          <a:p>
            <a:pPr>
              <a:buFontTx/>
              <a:buNone/>
              <a:defRPr/>
            </a:pPr>
            <a:r>
              <a:rPr lang="en-AU" sz="2800" dirty="0" err="1" smtClean="0"/>
              <a:t>e.g.</a:t>
            </a:r>
            <a:r>
              <a:rPr lang="en-AU" sz="2800" dirty="0" err="1" smtClean="0">
                <a:solidFill>
                  <a:srgbClr val="FF0000"/>
                </a:solidFill>
              </a:rPr>
              <a:t>Intense</a:t>
            </a:r>
            <a:endParaRPr lang="en-AU" sz="2800" dirty="0" smtClean="0">
              <a:solidFill>
                <a:srgbClr val="FF0000"/>
              </a:solidFill>
            </a:endParaRPr>
          </a:p>
          <a:p>
            <a:pPr marL="623888" indent="-623888">
              <a:buFont typeface="Wingdings" pitchFamily="2" charset="2"/>
              <a:buNone/>
              <a:defRPr/>
            </a:pPr>
            <a:r>
              <a:rPr lang="en-AU" sz="2800" dirty="0" smtClean="0">
                <a:solidFill>
                  <a:srgbClr val="FF0000"/>
                </a:solidFill>
              </a:rPr>
              <a:t>	Driven</a:t>
            </a:r>
          </a:p>
          <a:p>
            <a:pPr marL="623888" indent="-623888">
              <a:buFont typeface="Wingdings" pitchFamily="2" charset="2"/>
              <a:buNone/>
              <a:defRPr/>
            </a:pPr>
            <a:r>
              <a:rPr lang="en-AU" dirty="0" smtClean="0">
                <a:solidFill>
                  <a:srgbClr val="FF0000"/>
                </a:solidFill>
              </a:rPr>
              <a:t>	</a:t>
            </a: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  <a:p>
            <a:pPr>
              <a:buFontTx/>
              <a:buNone/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35000"/>
          </a:xfrm>
        </p:spPr>
        <p:txBody>
          <a:bodyPr/>
          <a:lstStyle/>
          <a:p>
            <a:r>
              <a:rPr lang="en-AU" smtClean="0">
                <a:solidFill>
                  <a:srgbClr val="FF0000"/>
                </a:solidFill>
              </a:rPr>
              <a:t>Affective Domain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28713" y="1174750"/>
            <a:ext cx="7772400" cy="4446588"/>
          </a:xfrm>
        </p:spPr>
        <p:txBody>
          <a:bodyPr/>
          <a:lstStyle/>
          <a:p>
            <a:pPr marL="1425575" indent="-1425575">
              <a:buFontTx/>
              <a:buNone/>
              <a:defRPr/>
            </a:pPr>
            <a:r>
              <a:rPr lang="en-AU" dirty="0" smtClean="0"/>
              <a:t>Facet A: Students </a:t>
            </a:r>
            <a:r>
              <a:rPr lang="en-AU" b="1" dirty="0" smtClean="0"/>
              <a:t>embark,</a:t>
            </a:r>
            <a:r>
              <a:rPr lang="en-AU" dirty="0" smtClean="0"/>
              <a:t> &amp; </a:t>
            </a:r>
            <a:r>
              <a:rPr lang="en-AU" b="1" dirty="0" smtClean="0"/>
              <a:t>clarify</a:t>
            </a:r>
            <a:r>
              <a:rPr lang="en-AU" dirty="0" smtClean="0"/>
              <a:t> the knowledge that is needed	</a:t>
            </a:r>
          </a:p>
          <a:p>
            <a:pPr>
              <a:buFontTx/>
              <a:buNone/>
              <a:defRPr/>
            </a:pPr>
            <a:r>
              <a:rPr lang="en-AU" dirty="0" smtClean="0">
                <a:solidFill>
                  <a:srgbClr val="FF0000"/>
                </a:solidFill>
              </a:rPr>
              <a:t>Curious</a:t>
            </a:r>
            <a:endParaRPr lang="en-AU" dirty="0" smtClean="0"/>
          </a:p>
          <a:p>
            <a:pPr>
              <a:buFontTx/>
              <a:buNone/>
              <a:defRPr/>
            </a:pPr>
            <a:r>
              <a:rPr lang="en-AU" dirty="0" smtClean="0"/>
              <a:t>‘I am neither especially clever nor especially gifted. I am only very, very </a:t>
            </a:r>
            <a:r>
              <a:rPr lang="en-AU" dirty="0" smtClean="0">
                <a:solidFill>
                  <a:srgbClr val="0070C0"/>
                </a:solidFill>
              </a:rPr>
              <a:t>curious</a:t>
            </a:r>
            <a:r>
              <a:rPr lang="en-AU" dirty="0" smtClean="0"/>
              <a:t>.’</a:t>
            </a:r>
            <a:br>
              <a:rPr lang="en-AU" dirty="0" smtClean="0"/>
            </a:br>
            <a:r>
              <a:rPr lang="en-AU" b="1" i="1" dirty="0" smtClean="0">
                <a:solidFill>
                  <a:srgbClr val="002060"/>
                </a:solidFill>
              </a:rPr>
              <a:t>Albert Einstein</a:t>
            </a:r>
          </a:p>
          <a:p>
            <a:pPr>
              <a:buFontTx/>
              <a:buNone/>
              <a:defRPr/>
            </a:pPr>
            <a:endParaRPr lang="en-AU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/>
              <a:t>‘It inspires something in you that makes you want to find out’</a:t>
            </a:r>
          </a:p>
          <a:p>
            <a:pPr marL="355600" indent="-87313"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</a:rPr>
              <a:t>First Year Human Biology Student</a:t>
            </a:r>
          </a:p>
          <a:p>
            <a:pPr>
              <a:buFontTx/>
              <a:buNone/>
              <a:defRPr/>
            </a:pPr>
            <a:endParaRPr lang="en-AU" b="1" i="1" dirty="0" smtClean="0"/>
          </a:p>
          <a:p>
            <a:pPr>
              <a:buFontTx/>
              <a:buNone/>
              <a:defRPr/>
            </a:pPr>
            <a:endParaRPr lang="en-AU" dirty="0" smtClean="0"/>
          </a:p>
          <a:p>
            <a:pPr>
              <a:buFontTx/>
              <a:buNone/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-74613" y="558800"/>
            <a:ext cx="417195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Decidedly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curious…</a:t>
            </a:r>
            <a:endParaRPr lang="en-US" sz="3200" dirty="0">
              <a:solidFill>
                <a:schemeClr val="bg1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238" y="4594225"/>
            <a:ext cx="702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chemeClr val="bg1"/>
                </a:solidFill>
                <a:latin typeface="+mn-lt"/>
              </a:rPr>
              <a:t>…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being 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9016"/>
            <a:ext cx="7772400" cy="679704"/>
          </a:xfrm>
        </p:spPr>
        <p:txBody>
          <a:bodyPr/>
          <a:lstStyle/>
          <a:p>
            <a:r>
              <a:rPr lang="en-AU" b="1" dirty="0" smtClean="0"/>
              <a:t>Questions for consideration </a:t>
            </a:r>
            <a:r>
              <a:rPr lang="en-AU" i="1" dirty="0" smtClean="0"/>
              <a:t>(p.5 handout)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784" y="1313688"/>
            <a:ext cx="7458456" cy="4343400"/>
          </a:xfrm>
        </p:spPr>
        <p:txBody>
          <a:bodyPr/>
          <a:lstStyle/>
          <a:p>
            <a:pPr lvl="0"/>
            <a:r>
              <a:rPr lang="en-AU" sz="1800" dirty="0" smtClean="0"/>
              <a:t>What is a heart attack?</a:t>
            </a:r>
          </a:p>
          <a:p>
            <a:pPr lvl="0"/>
            <a:r>
              <a:rPr lang="en-AU" sz="1800" dirty="0" smtClean="0"/>
              <a:t>What is the medical terminology for a heart attack?</a:t>
            </a:r>
          </a:p>
          <a:p>
            <a:pPr lvl="0"/>
            <a:r>
              <a:rPr lang="en-AU" sz="1800" dirty="0" smtClean="0"/>
              <a:t>What (in overview only) is/are the causes of a heart attack? </a:t>
            </a:r>
          </a:p>
          <a:p>
            <a:pPr lvl="0"/>
            <a:r>
              <a:rPr lang="en-AU" sz="1800" dirty="0" smtClean="0"/>
              <a:t>What constitutes a person’s “risk” of having a heart attack?</a:t>
            </a:r>
          </a:p>
          <a:p>
            <a:pPr lvl="0"/>
            <a:r>
              <a:rPr lang="en-AU" sz="1800" dirty="0" smtClean="0"/>
              <a:t>Is it age?</a:t>
            </a:r>
          </a:p>
          <a:p>
            <a:pPr lvl="0"/>
            <a:r>
              <a:rPr lang="en-AU" sz="1800" dirty="0" smtClean="0"/>
              <a:t>Is it gender? </a:t>
            </a:r>
          </a:p>
          <a:p>
            <a:pPr lvl="0"/>
            <a:r>
              <a:rPr lang="en-AU" sz="1800" dirty="0" smtClean="0"/>
              <a:t>What is the definition of a “risk factor”?</a:t>
            </a:r>
          </a:p>
          <a:p>
            <a:pPr lvl="0"/>
            <a:r>
              <a:rPr lang="en-AU" sz="1800" dirty="0" smtClean="0"/>
              <a:t>What are the risks for a heart attack? Are the risks things that can be changed or cannot be changed?</a:t>
            </a:r>
          </a:p>
          <a:p>
            <a:pPr lvl="0"/>
            <a:r>
              <a:rPr lang="en-AU" sz="1800" dirty="0" smtClean="0"/>
              <a:t>What other information will you need? What history questions will you need to ask him in order to assess his risk, </a:t>
            </a:r>
            <a:r>
              <a:rPr lang="en-AU" sz="1800" dirty="0" err="1" smtClean="0"/>
              <a:t>ie</a:t>
            </a:r>
            <a:r>
              <a:rPr lang="en-AU" sz="1800" dirty="0" smtClean="0"/>
              <a:t> is he healthy? </a:t>
            </a:r>
          </a:p>
          <a:p>
            <a:pPr lvl="0"/>
            <a:r>
              <a:rPr lang="en-AU" sz="1800" dirty="0" smtClean="0"/>
              <a:t>Does he have a healthy life style? </a:t>
            </a:r>
          </a:p>
          <a:p>
            <a:r>
              <a:rPr lang="en-AU" sz="1800" dirty="0" smtClean="0"/>
              <a:t>Generate a list of questions to assess his health status and why you think each question is important to ask.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17320" y="5898987"/>
            <a:ext cx="739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(eventually you will need to generate these “thought” questions yourself) !!!!!!!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35000"/>
          </a:xfrm>
        </p:spPr>
        <p:txBody>
          <a:bodyPr/>
          <a:lstStyle/>
          <a:p>
            <a:r>
              <a:rPr lang="en-AU" smtClean="0">
                <a:solidFill>
                  <a:srgbClr val="FF0000"/>
                </a:solidFill>
              </a:rPr>
              <a:t>Affective Domain </a:t>
            </a:r>
            <a:r>
              <a:rPr lang="en-AU" smtClean="0">
                <a:solidFill>
                  <a:schemeClr val="tx1"/>
                </a:solidFill>
              </a:rPr>
              <a:t>(continued)</a:t>
            </a:r>
            <a:endParaRPr lang="en-AU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28713" y="1625600"/>
            <a:ext cx="7772400" cy="3995738"/>
          </a:xfrm>
        </p:spPr>
        <p:txBody>
          <a:bodyPr/>
          <a:lstStyle/>
          <a:p>
            <a:r>
              <a:rPr lang="en-AU" dirty="0" smtClean="0"/>
              <a:t>Facet B: Students </a:t>
            </a:r>
            <a:r>
              <a:rPr lang="en-AU" b="1" dirty="0" smtClean="0"/>
              <a:t>find &amp; generate</a:t>
            </a:r>
            <a:r>
              <a:rPr lang="en-AU" dirty="0" smtClean="0"/>
              <a:t> needed information using appropriate methodology</a:t>
            </a:r>
          </a:p>
          <a:p>
            <a:endParaRPr lang="en-AU" dirty="0" smtClean="0"/>
          </a:p>
          <a:p>
            <a:pPr>
              <a:buFontTx/>
              <a:buNone/>
            </a:pPr>
            <a:r>
              <a:rPr lang="en-AU" dirty="0" smtClean="0">
                <a:solidFill>
                  <a:srgbClr val="FF0000"/>
                </a:solidFill>
              </a:rPr>
              <a:t>Determined</a:t>
            </a:r>
            <a:endParaRPr lang="en-AU" dirty="0" smtClean="0"/>
          </a:p>
          <a:p>
            <a:pPr>
              <a:buFontTx/>
              <a:buNone/>
            </a:pPr>
            <a:endParaRPr lang="en-AU" dirty="0" smtClean="0"/>
          </a:p>
          <a:p>
            <a:pPr>
              <a:buFontTx/>
              <a:buNone/>
            </a:pPr>
            <a:r>
              <a:rPr lang="en-AU" dirty="0" smtClean="0"/>
              <a:t>‘It's not that I am so smart. It's just that I stay with problems longer.’ </a:t>
            </a:r>
            <a:r>
              <a:rPr lang="en-AU" b="1" i="1" dirty="0" smtClean="0"/>
              <a:t>Albert Einstein</a:t>
            </a:r>
            <a:r>
              <a:rPr lang="en-AU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AU" dirty="0" smtClean="0"/>
          </a:p>
          <a:p>
            <a:pPr>
              <a:buFontTx/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484313" y="5445125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Determined to get there in the end…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603250"/>
            <a:ext cx="6542088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95425" y="6088063"/>
            <a:ext cx="684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Being determined puts the ‘re’ in research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35000"/>
          </a:xfrm>
        </p:spPr>
        <p:txBody>
          <a:bodyPr/>
          <a:lstStyle/>
          <a:p>
            <a:r>
              <a:rPr lang="en-AU" smtClean="0">
                <a:solidFill>
                  <a:srgbClr val="FF0000"/>
                </a:solidFill>
              </a:rPr>
              <a:t>Affective Domain </a:t>
            </a:r>
            <a:r>
              <a:rPr lang="en-AU" smtClean="0">
                <a:solidFill>
                  <a:schemeClr val="tx1"/>
                </a:solidFill>
              </a:rPr>
              <a:t>(continued)</a:t>
            </a:r>
            <a:endParaRPr lang="en-AU" smtClean="0">
              <a:solidFill>
                <a:srgbClr val="FF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128713" y="1277938"/>
            <a:ext cx="7772400" cy="4343400"/>
          </a:xfrm>
        </p:spPr>
        <p:txBody>
          <a:bodyPr/>
          <a:lstStyle/>
          <a:p>
            <a:r>
              <a:rPr lang="en-AU" dirty="0" smtClean="0"/>
              <a:t>Facet C: students </a:t>
            </a:r>
            <a:r>
              <a:rPr lang="en-AU" b="1" i="1" dirty="0" smtClean="0"/>
              <a:t>evaluate</a:t>
            </a:r>
            <a:r>
              <a:rPr lang="en-AU" b="1" dirty="0" smtClean="0"/>
              <a:t> </a:t>
            </a:r>
            <a:r>
              <a:rPr lang="en-AU" dirty="0" smtClean="0"/>
              <a:t> information/data and </a:t>
            </a:r>
            <a:r>
              <a:rPr lang="en-AU" b="1" dirty="0" smtClean="0"/>
              <a:t>reflect</a:t>
            </a:r>
            <a:r>
              <a:rPr lang="en-AU" dirty="0" smtClean="0"/>
              <a:t> on the research processes used</a:t>
            </a:r>
          </a:p>
          <a:p>
            <a:pPr>
              <a:buFontTx/>
              <a:buNone/>
            </a:pPr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Discerning</a:t>
            </a:r>
            <a:endParaRPr lang="en-AU" dirty="0" smtClean="0"/>
          </a:p>
          <a:p>
            <a:r>
              <a:rPr lang="en-AU" dirty="0" smtClean="0"/>
              <a:t>"I think and think for months and years. Ninety-nine times, the conclusion is false. The hundredth time I am right. "</a:t>
            </a:r>
            <a:endParaRPr lang="en-US" dirty="0" smtClean="0"/>
          </a:p>
          <a:p>
            <a:pPr>
              <a:buFontTx/>
              <a:buNone/>
            </a:pPr>
            <a:r>
              <a:rPr lang="en-AU" b="1" i="1" dirty="0" smtClean="0"/>
              <a:t>Albert Einstein</a:t>
            </a:r>
            <a:endParaRPr lang="en-US" dirty="0" smtClean="0"/>
          </a:p>
          <a:p>
            <a:pPr>
              <a:buFontTx/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0"/>
            <a:ext cx="9190038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5287963"/>
            <a:ext cx="754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Discerning the valuable amongst the valueless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35000"/>
          </a:xfrm>
        </p:spPr>
        <p:txBody>
          <a:bodyPr/>
          <a:lstStyle/>
          <a:p>
            <a:r>
              <a:rPr lang="en-AU" smtClean="0">
                <a:solidFill>
                  <a:srgbClr val="FF0000"/>
                </a:solidFill>
              </a:rPr>
              <a:t>Affective Domain </a:t>
            </a:r>
            <a:r>
              <a:rPr lang="en-AU" smtClean="0">
                <a:solidFill>
                  <a:schemeClr val="tx1"/>
                </a:solidFill>
              </a:rPr>
              <a:t>(continued)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28712" y="1277938"/>
            <a:ext cx="8015287" cy="4343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/>
              <a:t>Facet D: students </a:t>
            </a:r>
            <a:r>
              <a:rPr lang="en-AU" b="1" dirty="0" smtClean="0"/>
              <a:t>organise &amp; manage </a:t>
            </a:r>
            <a:r>
              <a:rPr lang="en-AU" dirty="0" smtClean="0"/>
              <a:t>information collected/generated and research processes 		</a:t>
            </a:r>
          </a:p>
          <a:p>
            <a:pPr>
              <a:defRPr/>
            </a:pPr>
            <a:endParaRPr lang="en-US" b="1" i="1" dirty="0" smtClean="0"/>
          </a:p>
          <a:p>
            <a:pPr>
              <a:defRPr/>
            </a:pPr>
            <a:endParaRPr lang="en-A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 smtClean="0">
                <a:solidFill>
                  <a:srgbClr val="FF0000"/>
                </a:solidFill>
              </a:rPr>
              <a:t>Harmonising</a:t>
            </a:r>
            <a:r>
              <a:rPr lang="en-AU" dirty="0" smtClean="0"/>
              <a:t> </a:t>
            </a:r>
          </a:p>
          <a:p>
            <a:pPr>
              <a:defRPr/>
            </a:pPr>
            <a:r>
              <a:rPr lang="en-AU" dirty="0" smtClean="0"/>
              <a:t>Resonating with the data, making hidden patterns obvious</a:t>
            </a:r>
          </a:p>
          <a:p>
            <a:pPr>
              <a:buNone/>
              <a:defRPr/>
            </a:pPr>
            <a:r>
              <a:rPr lang="en-AU" dirty="0" smtClean="0"/>
              <a:t>‘</a:t>
            </a:r>
            <a:r>
              <a:rPr lang="en-US" dirty="0" smtClean="0"/>
              <a:t>Out of clutter, find simplicity.’ </a:t>
            </a:r>
            <a:r>
              <a:rPr lang="en-US" b="1" i="1" dirty="0" smtClean="0"/>
              <a:t>Albert Einstein</a:t>
            </a:r>
          </a:p>
          <a:p>
            <a:pPr>
              <a:defRPr/>
            </a:pPr>
            <a:r>
              <a:rPr lang="en-AU" dirty="0" smtClean="0"/>
              <a:t>Working harmoniously with people, processes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Harmonising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050" y="1773238"/>
            <a:ext cx="34972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401506" y="4838035"/>
            <a:ext cx="6902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>
                <a:latin typeface="+mn-lt"/>
              </a:rPr>
              <a:t>On song with inputs</a:t>
            </a:r>
          </a:p>
          <a:p>
            <a:r>
              <a:rPr lang="en-AU" dirty="0">
                <a:latin typeface="+mn-lt"/>
              </a:rPr>
              <a:t>In tune with </a:t>
            </a:r>
            <a:r>
              <a:rPr lang="en-AU" dirty="0" smtClean="0">
                <a:latin typeface="+mn-lt"/>
              </a:rPr>
              <a:t>people</a:t>
            </a:r>
          </a:p>
          <a:p>
            <a:r>
              <a:rPr lang="en-AU" dirty="0" smtClean="0">
                <a:latin typeface="+mn-lt"/>
                <a:hlinkClick r:id="rId3"/>
              </a:rPr>
              <a:t>Hound dog harmonising</a:t>
            </a:r>
            <a:endParaRPr lang="en-A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35000"/>
          </a:xfrm>
        </p:spPr>
        <p:txBody>
          <a:bodyPr/>
          <a:lstStyle/>
          <a:p>
            <a:r>
              <a:rPr lang="en-AU" smtClean="0">
                <a:solidFill>
                  <a:srgbClr val="FF0000"/>
                </a:solidFill>
              </a:rPr>
              <a:t>Affective Domain </a:t>
            </a:r>
            <a:r>
              <a:rPr lang="en-AU" smtClean="0">
                <a:solidFill>
                  <a:schemeClr val="tx1"/>
                </a:solidFill>
              </a:rPr>
              <a:t>(continued)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28713" y="1277938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AU" dirty="0" smtClean="0"/>
              <a:t>Facet E: Students </a:t>
            </a:r>
            <a:r>
              <a:rPr lang="en-AU" b="1" dirty="0" smtClean="0"/>
              <a:t>analyse &amp; synthesise </a:t>
            </a:r>
            <a:r>
              <a:rPr lang="en-AU" dirty="0" smtClean="0"/>
              <a:t>information, data and new knowledge</a:t>
            </a:r>
          </a:p>
          <a:p>
            <a:pPr>
              <a:buFontTx/>
              <a:buNone/>
            </a:pPr>
            <a:endParaRPr lang="en-AU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AU" dirty="0" smtClean="0">
                <a:solidFill>
                  <a:srgbClr val="FF0000"/>
                </a:solidFill>
              </a:rPr>
              <a:t>Creative</a:t>
            </a:r>
            <a:endParaRPr lang="en-AU" dirty="0" smtClean="0"/>
          </a:p>
          <a:p>
            <a:r>
              <a:rPr lang="en-AU" dirty="0" smtClean="0"/>
              <a:t>Knowledge is limited. Imagination encircles the world- Albert Einstein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7175"/>
            <a:ext cx="914400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461963" y="5151438"/>
            <a:ext cx="4171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Creative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35000"/>
          </a:xfrm>
        </p:spPr>
        <p:txBody>
          <a:bodyPr/>
          <a:lstStyle/>
          <a:p>
            <a:r>
              <a:rPr lang="en-AU" smtClean="0">
                <a:solidFill>
                  <a:srgbClr val="FF0000"/>
                </a:solidFill>
              </a:rPr>
              <a:t>Affective Domain </a:t>
            </a:r>
            <a:r>
              <a:rPr lang="en-AU" smtClean="0">
                <a:solidFill>
                  <a:schemeClr val="tx1"/>
                </a:solidFill>
              </a:rPr>
              <a:t>(continued)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28713" y="1277938"/>
            <a:ext cx="7772400" cy="4343400"/>
          </a:xfrm>
        </p:spPr>
        <p:txBody>
          <a:bodyPr/>
          <a:lstStyle/>
          <a:p>
            <a:r>
              <a:rPr lang="en-AU" dirty="0" smtClean="0"/>
              <a:t>Facet F: students </a:t>
            </a:r>
            <a:r>
              <a:rPr lang="en-AU" b="1" dirty="0" smtClean="0"/>
              <a:t>communicate &amp; apply </a:t>
            </a:r>
            <a:r>
              <a:rPr lang="en-AU" dirty="0" smtClean="0"/>
              <a:t>understanding and the processes used  to generate it, in an ethically, socially and culturally mindful way. 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Constructive</a:t>
            </a:r>
            <a:endParaRPr lang="en-AU" dirty="0" smtClean="0"/>
          </a:p>
          <a:p>
            <a:r>
              <a:rPr lang="en-AU" dirty="0" smtClean="0"/>
              <a:t>‘Go to where the silence is and say something’ – Amy Goodman</a:t>
            </a:r>
          </a:p>
          <a:p>
            <a:r>
              <a:rPr lang="en-AU" dirty="0" smtClean="0"/>
              <a:t> "the greatest talent is the ability to strip a theory until the simple basic idea emerges with clarity." -- Albert Einstein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FontTx/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25" y="0"/>
            <a:ext cx="5416550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2371725" y="509588"/>
            <a:ext cx="225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Constructive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685925" cy="68580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4571" y="193496"/>
            <a:ext cx="69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+mj-lt"/>
              </a:rPr>
              <a:t>A lost man with memory loss…</a:t>
            </a:r>
            <a:endParaRPr lang="en-AU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750" y="716384"/>
            <a:ext cx="78504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>
                <a:latin typeface="+mj-lt"/>
              </a:rPr>
              <a:t>… is found by a shopkeeper in front of her shop.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Ø"/>
            </a:pPr>
            <a:r>
              <a:rPr lang="en-AU" dirty="0" smtClean="0">
                <a:latin typeface="+mj-lt"/>
              </a:rPr>
              <a:t>The shopkeeper and the man do not know each other.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Ø"/>
            </a:pPr>
            <a:r>
              <a:rPr lang="en-AU" dirty="0" smtClean="0">
                <a:latin typeface="+mj-lt"/>
              </a:rPr>
              <a:t>The man does not remember his name or where he lives. He is not carrying any identification.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Ø"/>
            </a:pPr>
            <a:r>
              <a:rPr lang="en-AU" dirty="0" smtClean="0">
                <a:latin typeface="+mn-lt"/>
              </a:rPr>
              <a:t> The shopkeeper is able to help the man get home.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Ø"/>
            </a:pPr>
            <a:r>
              <a:rPr lang="en-AU" dirty="0" smtClean="0">
                <a:latin typeface="+mn-lt"/>
              </a:rPr>
              <a:t> How?</a:t>
            </a:r>
            <a:endParaRPr lang="en-AU" dirty="0" smtClean="0">
              <a:latin typeface="+mj-lt"/>
            </a:endParaRPr>
          </a:p>
          <a:p>
            <a:pPr marL="357188" indent="-357188">
              <a:lnSpc>
                <a:spcPct val="150000"/>
              </a:lnSpc>
              <a:buFont typeface="Wingdings" pitchFamily="2" charset="2"/>
              <a:buChar char="q"/>
            </a:pPr>
            <a:r>
              <a:rPr lang="en-AU" dirty="0" smtClean="0">
                <a:latin typeface="+mn-lt"/>
              </a:rPr>
              <a:t> Pose and write questions that you can ask me (as an observer of events) to help you find out.</a:t>
            </a:r>
          </a:p>
          <a:p>
            <a:pPr marL="357188" indent="-357188">
              <a:lnSpc>
                <a:spcPct val="150000"/>
              </a:lnSpc>
              <a:buFont typeface="Wingdings" pitchFamily="2" charset="2"/>
              <a:buChar char="q"/>
            </a:pPr>
            <a:r>
              <a:rPr lang="en-AU" dirty="0" smtClean="0">
                <a:latin typeface="+mn-lt"/>
              </a:rPr>
              <a:t> Your group needs to generate and write as many questions as possible in 4 minutes (think broadly).</a:t>
            </a:r>
          </a:p>
          <a:p>
            <a:pPr marL="357188" indent="-357188">
              <a:lnSpc>
                <a:spcPct val="150000"/>
              </a:lnSpc>
              <a:buFont typeface="Wingdings" pitchFamily="2" charset="2"/>
              <a:buChar char="q"/>
            </a:pPr>
            <a:r>
              <a:rPr lang="en-AU" dirty="0" smtClean="0">
                <a:latin typeface="+mn-lt"/>
              </a:rPr>
              <a:t> Groups will call out </a:t>
            </a:r>
            <a:r>
              <a:rPr lang="en-AU" dirty="0" err="1" smtClean="0">
                <a:latin typeface="+mn-lt"/>
              </a:rPr>
              <a:t>qs</a:t>
            </a:r>
            <a:r>
              <a:rPr lang="en-AU" dirty="0" smtClean="0">
                <a:latin typeface="+mn-lt"/>
              </a:rPr>
              <a:t>, and I will organise them.</a:t>
            </a:r>
            <a:endParaRPr lang="en-A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224" y="0"/>
            <a:ext cx="4971562" cy="151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04" y="1530521"/>
            <a:ext cx="3594268" cy="53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Which Facet?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Roll your 6 sided shape to determine which facet to focus on for this task</a:t>
            </a:r>
          </a:p>
          <a:p>
            <a:r>
              <a:rPr lang="en-AU" dirty="0" smtClean="0"/>
              <a:t>Your group has 2 minutes to focus on that  facet as you decide if the webpage information is credible.</a:t>
            </a:r>
          </a:p>
          <a:p>
            <a:r>
              <a:rPr lang="en-AU" dirty="0" smtClean="0"/>
              <a:t>EG facet 1: how do you begin/ clarify?</a:t>
            </a:r>
            <a:endParaRPr lang="en-AU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727" y="-14748"/>
            <a:ext cx="59898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982" y="1800997"/>
            <a:ext cx="5966257" cy="64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87845" y="5029200"/>
            <a:ext cx="31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+mn-lt"/>
              </a:rPr>
              <a:t>http://weeklyworldnews.com</a:t>
            </a:r>
            <a:endParaRPr lang="en-A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25312"/>
            <a:ext cx="1005840" cy="94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8F9752-9A20-48B8-B2A4-880FC0A5B563}" type="slidenum">
              <a:rPr lang="en-AU"/>
              <a:pPr/>
              <a:t>53</a:t>
            </a:fld>
            <a:endParaRPr lang="en-AU"/>
          </a:p>
        </p:txBody>
      </p:sp>
      <p:sp>
        <p:nvSpPr>
          <p:cNvPr id="4" name="Oval 3"/>
          <p:cNvSpPr/>
          <p:nvPr/>
        </p:nvSpPr>
        <p:spPr>
          <a:xfrm rot="5400000">
            <a:off x="4928077" y="-2556826"/>
            <a:ext cx="909637" cy="776605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1520065" y="3014474"/>
            <a:ext cx="4901188" cy="152400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00113"/>
            <a:ext cx="7772400" cy="2466975"/>
          </a:xfrm>
        </p:spPr>
        <p:txBody>
          <a:bodyPr/>
          <a:lstStyle/>
          <a:p>
            <a:pPr eaLnBrk="1" hangingPunct="1"/>
            <a:endParaRPr lang="en-AU" sz="2000" i="1" dirty="0" smtClean="0"/>
          </a:p>
          <a:p>
            <a:pPr lvl="4" eaLnBrk="1" hangingPunct="1"/>
            <a:endParaRPr lang="en-AU" i="1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76387" y="1858297"/>
            <a:ext cx="7567613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AU" b="1" dirty="0" smtClean="0">
                <a:latin typeface="Arial" charset="0"/>
              </a:rPr>
              <a:t>References</a:t>
            </a:r>
          </a:p>
          <a:p>
            <a:pPr>
              <a:spcBef>
                <a:spcPct val="20000"/>
              </a:spcBef>
            </a:pPr>
            <a:endParaRPr lang="en-AU" sz="2000" dirty="0" smtClean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en-AU" sz="2000" dirty="0" err="1" smtClean="0">
                <a:latin typeface="+mj-lt"/>
              </a:rPr>
              <a:t>Willison</a:t>
            </a:r>
            <a:r>
              <a:rPr lang="en-AU" sz="2000" dirty="0" smtClean="0">
                <a:latin typeface="+mj-lt"/>
              </a:rPr>
              <a:t>, J.W. &amp; </a:t>
            </a:r>
            <a:r>
              <a:rPr lang="en-AU" sz="2000" dirty="0" err="1" smtClean="0">
                <a:latin typeface="+mj-lt"/>
              </a:rPr>
              <a:t>O’Regan</a:t>
            </a:r>
            <a:r>
              <a:rPr lang="en-AU" sz="2000" dirty="0" smtClean="0">
                <a:latin typeface="+mj-lt"/>
              </a:rPr>
              <a:t>, K. (2007). Commonly known, commonly not known, totally unknown: A framework for students becoming researchers. </a:t>
            </a:r>
            <a:r>
              <a:rPr lang="en-AU" sz="2000" i="1" dirty="0" smtClean="0">
                <a:latin typeface="+mj-lt"/>
              </a:rPr>
              <a:t>Higher Education Research and Development 26 </a:t>
            </a:r>
            <a:r>
              <a:rPr lang="en-AU" sz="2000" dirty="0" smtClean="0">
                <a:latin typeface="+mj-lt"/>
              </a:rPr>
              <a:t>(4).</a:t>
            </a:r>
          </a:p>
          <a:p>
            <a:pPr>
              <a:spcBef>
                <a:spcPct val="20000"/>
              </a:spcBef>
            </a:pPr>
            <a:endParaRPr lang="en-AU" sz="2000" b="1" dirty="0" smtClean="0"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AU" b="1" dirty="0" smtClean="0">
                <a:latin typeface="Arial" charset="0"/>
              </a:rPr>
              <a:t>Acknowledgement</a:t>
            </a:r>
            <a:endParaRPr lang="en-AU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2000" dirty="0" smtClean="0">
                <a:latin typeface="Arial" charset="0"/>
              </a:rPr>
              <a:t>Some materials </a:t>
            </a:r>
            <a:r>
              <a:rPr lang="en-AU" sz="2000" dirty="0">
                <a:latin typeface="Arial" charset="0"/>
              </a:rPr>
              <a:t>used in this session were developed through funding from an Australian Learning and Teaching Council Competitive Grant.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014208" y="476340"/>
            <a:ext cx="4572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>
                <a:latin typeface="Arial" charset="0"/>
              </a:rPr>
              <a:t>Web Site  </a:t>
            </a:r>
          </a:p>
          <a:p>
            <a:pPr algn="ctr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www.rsd.edu.au</a:t>
            </a:r>
            <a:endParaRPr lang="en-A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78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2942" y="1670756"/>
            <a:ext cx="373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latin typeface="+mj-lt"/>
              </a:rPr>
              <a:t>September 2008</a:t>
            </a:r>
            <a:endParaRPr lang="en-AU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15875"/>
            <a:ext cx="918845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1716" y="688623"/>
            <a:ext cx="370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latin typeface="+mj-lt"/>
              </a:rPr>
              <a:t>September 2011</a:t>
            </a:r>
            <a:endParaRPr lang="en-AU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0"/>
            <a:ext cx="8120062" cy="990600"/>
          </a:xfrm>
        </p:spPr>
        <p:txBody>
          <a:bodyPr/>
          <a:lstStyle/>
          <a:p>
            <a:pPr eaLnBrk="1" hangingPunct="1"/>
            <a:r>
              <a:rPr lang="en-AU" smtClean="0"/>
              <a:t>The facets of student research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0638" y="1120570"/>
            <a:ext cx="7853362" cy="4343400"/>
          </a:xfrm>
        </p:spPr>
        <p:txBody>
          <a:bodyPr/>
          <a:lstStyle/>
          <a:p>
            <a:pPr marL="533400" indent="-533400" defTabSz="509588" eaLnBrk="1" hangingPunct="1">
              <a:lnSpc>
                <a:spcPct val="90000"/>
              </a:lnSpc>
              <a:buFontTx/>
              <a:buNone/>
            </a:pPr>
            <a:r>
              <a:rPr lang="en-AU" sz="2400" dirty="0" smtClean="0"/>
              <a:t>In researching, students:					</a:t>
            </a:r>
            <a:endParaRPr lang="en-AU" sz="2400" dirty="0" smtClean="0">
              <a:solidFill>
                <a:srgbClr val="FF0000"/>
              </a:solidFill>
            </a:endParaRPr>
          </a:p>
          <a:p>
            <a:pPr marL="533400" indent="-533400" defTabSz="5095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sz="2400" i="1" dirty="0" smtClean="0"/>
              <a:t>embark</a:t>
            </a:r>
            <a:r>
              <a:rPr lang="en-AU" sz="2400" dirty="0" smtClean="0"/>
              <a:t> on an inquiry and so </a:t>
            </a:r>
            <a:r>
              <a:rPr lang="en-AU" sz="2400" i="1" dirty="0" smtClean="0"/>
              <a:t>clarify</a:t>
            </a:r>
            <a:r>
              <a:rPr lang="en-AU" sz="2400" dirty="0" smtClean="0"/>
              <a:t> their need for knowledge/understanding</a:t>
            </a:r>
            <a:r>
              <a:rPr lang="en-AU" sz="2400" i="1" dirty="0" smtClean="0"/>
              <a:t> </a:t>
            </a:r>
            <a:r>
              <a:rPr lang="en-AU" sz="2400" dirty="0" smtClean="0"/>
              <a:t>		 	</a:t>
            </a:r>
            <a:endParaRPr lang="en-AU" sz="2400" dirty="0" smtClean="0">
              <a:solidFill>
                <a:srgbClr val="FF0000"/>
              </a:solidFill>
            </a:endParaRPr>
          </a:p>
          <a:p>
            <a:pPr marL="533400" indent="-533400" defTabSz="5095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sz="2400" i="1" dirty="0" smtClean="0"/>
              <a:t>find/generate</a:t>
            </a:r>
            <a:r>
              <a:rPr lang="en-AU" sz="2400" dirty="0" smtClean="0"/>
              <a:t> needed information using appropriate methodology				 			</a:t>
            </a:r>
          </a:p>
          <a:p>
            <a:pPr marL="533400" indent="-533400" defTabSz="5095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sz="2400" dirty="0" smtClean="0"/>
              <a:t>critically </a:t>
            </a:r>
            <a:r>
              <a:rPr lang="en-AU" sz="2400" i="1" dirty="0" smtClean="0"/>
              <a:t>evaluate</a:t>
            </a:r>
            <a:r>
              <a:rPr lang="en-AU" sz="2400" dirty="0" smtClean="0"/>
              <a:t> information/data and </a:t>
            </a:r>
            <a:r>
              <a:rPr lang="en-AU" sz="2400" i="1" dirty="0" smtClean="0"/>
              <a:t>reflect </a:t>
            </a:r>
            <a:r>
              <a:rPr lang="en-AU" sz="2400" dirty="0" smtClean="0"/>
              <a:t>on all processes employed	  				</a:t>
            </a:r>
          </a:p>
          <a:p>
            <a:pPr marL="533400" indent="-533400" defTabSz="5095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sz="2400" i="1" dirty="0" smtClean="0"/>
              <a:t>organise</a:t>
            </a:r>
            <a:r>
              <a:rPr lang="en-AU" sz="2400" dirty="0" smtClean="0"/>
              <a:t> information collected/generated and </a:t>
            </a:r>
            <a:r>
              <a:rPr lang="en-AU" sz="2400" i="1" dirty="0" smtClean="0"/>
              <a:t>manage</a:t>
            </a:r>
            <a:r>
              <a:rPr lang="en-AU" sz="2400" dirty="0" smtClean="0"/>
              <a:t> research processes 		</a:t>
            </a:r>
          </a:p>
          <a:p>
            <a:pPr marL="533400" indent="-533400" defTabSz="5095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sz="2400" i="1" dirty="0" smtClean="0"/>
              <a:t>Analyse and synthesise </a:t>
            </a:r>
            <a:r>
              <a:rPr lang="en-AU" sz="2400" dirty="0" smtClean="0"/>
              <a:t>new knowledge</a:t>
            </a:r>
          </a:p>
          <a:p>
            <a:pPr marL="533400" indent="-533400" defTabSz="509588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sz="2400" i="1" dirty="0" smtClean="0"/>
              <a:t>apply</a:t>
            </a:r>
            <a:r>
              <a:rPr lang="en-AU" sz="2400" dirty="0" smtClean="0"/>
              <a:t> and </a:t>
            </a:r>
            <a:r>
              <a:rPr lang="en-AU" sz="2400" i="1" dirty="0" smtClean="0"/>
              <a:t>communicate</a:t>
            </a:r>
            <a:r>
              <a:rPr lang="en-AU" sz="2400" dirty="0" smtClean="0"/>
              <a:t> knowledge and the processes used  to generate it, 		</a:t>
            </a:r>
          </a:p>
          <a:p>
            <a:pPr marL="533400" indent="-533400" defTabSz="509588" eaLnBrk="1" hangingPunct="1">
              <a:lnSpc>
                <a:spcPct val="90000"/>
              </a:lnSpc>
              <a:buFontTx/>
              <a:buNone/>
            </a:pPr>
            <a:r>
              <a:rPr lang="en-AU" sz="2400" dirty="0" smtClean="0"/>
              <a:t>… with an awareness of ethical, social and cultural issues.   					</a:t>
            </a:r>
          </a:p>
          <a:p>
            <a:pPr marL="533400" indent="-533400" defTabSz="509588" eaLnBrk="1" hangingPunct="1">
              <a:lnSpc>
                <a:spcPct val="90000"/>
              </a:lnSpc>
              <a:buFontTx/>
              <a:buNone/>
            </a:pPr>
            <a:r>
              <a:rPr lang="en-AU" sz="1800" dirty="0" smtClean="0"/>
              <a:t>	(</a:t>
            </a:r>
            <a:r>
              <a:rPr lang="en-AU" sz="1800" dirty="0" err="1" smtClean="0"/>
              <a:t>Willison</a:t>
            </a:r>
            <a:r>
              <a:rPr lang="en-AU" sz="1800" dirty="0" smtClean="0"/>
              <a:t> &amp; </a:t>
            </a:r>
            <a:r>
              <a:rPr lang="en-AU" sz="1800" dirty="0" err="1" smtClean="0"/>
              <a:t>O’Regan</a:t>
            </a:r>
            <a:r>
              <a:rPr lang="en-AU" sz="1800" dirty="0" smtClean="0"/>
              <a:t>, 2007)</a:t>
            </a:r>
          </a:p>
          <a:p>
            <a:pPr marL="533400" indent="-533400" defTabSz="509588" eaLnBrk="1" hangingPunct="1">
              <a:lnSpc>
                <a:spcPct val="90000"/>
              </a:lnSpc>
            </a:pPr>
            <a:endParaRPr lang="en-AU" sz="2400" dirty="0" smtClean="0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094297" y="1633538"/>
            <a:ext cx="46037" cy="3516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skills did you use </a:t>
            </a:r>
            <a:br>
              <a:rPr lang="en-AU" dirty="0" smtClean="0"/>
            </a:br>
            <a:r>
              <a:rPr lang="en-AU" dirty="0" smtClean="0"/>
              <a:t>to do that first activity?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2589929"/>
              </p:ext>
            </p:extLst>
          </p:nvPr>
        </p:nvGraphicFramePr>
        <p:xfrm>
          <a:off x="1327354" y="1504333"/>
          <a:ext cx="737419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266"/>
                <a:gridCol w="5330927"/>
              </a:tblGrid>
              <a:tr h="358283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RSD Facets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Your  Analysis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Embark</a:t>
                      </a:r>
                      <a:r>
                        <a:rPr lang="en-AU" b="1" baseline="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</a:p>
                    <a:p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Clarify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Brainstorming, posing questions, clarifying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Find &amp; </a:t>
                      </a:r>
                    </a:p>
                    <a:p>
                      <a:pPr marL="265113" indent="-265113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Generate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Using questions to find information. History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Evaluate &amp; Reflect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Evaluating questions. Which question is most probing? Evaluating information- what is </a:t>
                      </a:r>
                      <a:r>
                        <a:rPr lang="en-AU" dirty="0" err="1" smtClean="0"/>
                        <a:t>relevent</a:t>
                      </a:r>
                      <a:r>
                        <a:rPr lang="en-AU" dirty="0" smtClean="0"/>
                        <a:t>?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Organise &amp; Manage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Ranking question.</a:t>
                      </a:r>
                    </a:p>
                    <a:p>
                      <a:r>
                        <a:rPr lang="en-AU" dirty="0" smtClean="0"/>
                        <a:t>Manage to involve minority voice?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Team function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Analyse &amp; Synthesise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Prioritising- which question most important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b="1" dirty="0" smtClean="0">
                          <a:solidFill>
                            <a:schemeClr val="bg1"/>
                          </a:solidFill>
                        </a:rPr>
                        <a:t>Communicate &amp; Apply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Talking, gesticulating.</a:t>
                      </a:r>
                      <a:r>
                        <a:rPr lang="en-AU" baseline="0" dirty="0" smtClean="0"/>
                        <a:t> Discussion mode, argument mode, listening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59">
                <a:tc>
                  <a:txBody>
                    <a:bodyPr/>
                    <a:lstStyle/>
                    <a:p>
                      <a:endParaRPr lang="en-A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138492" y="347472"/>
            <a:ext cx="722312" cy="1005015"/>
            <a:chOff x="5106988" y="4956048"/>
            <a:chExt cx="722312" cy="1005015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5106988" y="4965700"/>
              <a:ext cx="441325" cy="503238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5424678" y="5081778"/>
              <a:ext cx="530352" cy="278892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5548313" y="5310188"/>
              <a:ext cx="268287" cy="168275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5156200" y="5321300"/>
              <a:ext cx="358775" cy="147638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5491163" y="5486400"/>
              <a:ext cx="338137" cy="474663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16200000" flipV="1">
              <a:off x="5074858" y="5513770"/>
              <a:ext cx="486981" cy="390968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522913" y="4970463"/>
              <a:ext cx="20637" cy="366712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130800" y="5468938"/>
              <a:ext cx="698500" cy="14287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219200" y="237745"/>
          <a:ext cx="7705344" cy="864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589"/>
                <a:gridCol w="6337755"/>
              </a:tblGrid>
              <a:tr h="926157">
                <a:tc>
                  <a:txBody>
                    <a:bodyPr/>
                    <a:lstStyle/>
                    <a:p>
                      <a:pPr algn="l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Who?</a:t>
                      </a:r>
                    </a:p>
                    <a:p>
                      <a:pPr algn="l"/>
                      <a:endParaRPr lang="en-A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Has someone reported him missing?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chemeClr val="tx1"/>
                          </a:solidFill>
                        </a:rPr>
                        <a:t>Is there anyone else in the shop who knows him? 2</a:t>
                      </a:r>
                    </a:p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157">
                <a:tc>
                  <a:txBody>
                    <a:bodyPr/>
                    <a:lstStyle/>
                    <a:p>
                      <a:pPr algn="l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What?</a:t>
                      </a:r>
                    </a:p>
                    <a:p>
                      <a:pPr algn="l"/>
                      <a:endParaRPr lang="en-A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Does he have any id features </a:t>
                      </a:r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 tats?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What is his clothing like </a:t>
                      </a:r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 uniform?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Does he have a phone?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Does he have any medication?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As the observer what did you see? 1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How?</a:t>
                      </a:r>
                      <a:endParaRPr lang="en-A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A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/>
                        <a:t>How did he</a:t>
                      </a:r>
                      <a:r>
                        <a:rPr lang="en-AU" b="1" baseline="0" dirty="0" smtClean="0"/>
                        <a:t> get there? 5</a:t>
                      </a:r>
                    </a:p>
                    <a:p>
                      <a:r>
                        <a:rPr lang="en-AU" dirty="0" smtClean="0"/>
                        <a:t>How big is the town? 0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157">
                <a:tc>
                  <a:txBody>
                    <a:bodyPr/>
                    <a:lstStyle/>
                    <a:p>
                      <a:pPr algn="l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When?</a:t>
                      </a:r>
                    </a:p>
                    <a:p>
                      <a:pPr algn="l"/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What time of day? 0</a:t>
                      </a:r>
                    </a:p>
                    <a:p>
                      <a:r>
                        <a:rPr lang="en-AU" dirty="0" smtClean="0"/>
                        <a:t>As observer, what do I know?</a:t>
                      </a:r>
                    </a:p>
                    <a:p>
                      <a:r>
                        <a:rPr lang="en-AU" dirty="0" smtClean="0"/>
                        <a:t>How did the shop keeper help?</a:t>
                      </a:r>
                    </a:p>
                    <a:p>
                      <a:r>
                        <a:rPr lang="en-AU" dirty="0" smtClean="0"/>
                        <a:t>AS </a:t>
                      </a:r>
                      <a:r>
                        <a:rPr lang="en-AU" dirty="0" err="1" smtClean="0"/>
                        <a:t>obs</a:t>
                      </a:r>
                      <a:r>
                        <a:rPr lang="en-AU" dirty="0" smtClean="0"/>
                        <a:t>, what do I know the shopkeeper did?</a:t>
                      </a:r>
                    </a:p>
                    <a:p>
                      <a:r>
                        <a:rPr lang="en-AU" dirty="0" smtClean="0"/>
                        <a:t>Was he walking</a:t>
                      </a:r>
                      <a:r>
                        <a:rPr lang="en-AU" baseline="0" dirty="0" smtClean="0"/>
                        <a:t> a dog?</a:t>
                      </a:r>
                    </a:p>
                    <a:p>
                      <a:r>
                        <a:rPr lang="en-AU" baseline="0" dirty="0" smtClean="0"/>
                        <a:t>What is last thing </a:t>
                      </a:r>
                      <a:r>
                        <a:rPr lang="en-AU" baseline="0" dirty="0" err="1" smtClean="0"/>
                        <a:t>remebers</a:t>
                      </a:r>
                      <a:r>
                        <a:rPr lang="en-AU" baseline="0" dirty="0" smtClean="0"/>
                        <a:t>?</a:t>
                      </a:r>
                      <a:endParaRPr lang="en-A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157">
                <a:tc>
                  <a:txBody>
                    <a:bodyPr/>
                    <a:lstStyle/>
                    <a:p>
                      <a:pPr algn="l"/>
                      <a:endParaRPr lang="en-A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Where?</a:t>
                      </a:r>
                    </a:p>
                    <a:p>
                      <a:pPr algn="l"/>
                      <a:endParaRPr lang="en-AU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Does he remember the</a:t>
                      </a:r>
                      <a:r>
                        <a:rPr lang="en-AU" b="1" baseline="0" dirty="0" smtClean="0"/>
                        <a:t> last place that he was? 5</a:t>
                      </a:r>
                    </a:p>
                    <a:p>
                      <a:r>
                        <a:rPr lang="en-AU" baseline="0" dirty="0" smtClean="0"/>
                        <a:t>Was he homeless? </a:t>
                      </a:r>
                    </a:p>
                    <a:p>
                      <a:r>
                        <a:rPr lang="en-AU" baseline="0" dirty="0" smtClean="0"/>
                        <a:t>Has she been to his home?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Does he have a receipt from the shop? 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157">
                <a:tc>
                  <a:txBody>
                    <a:bodyPr/>
                    <a:lstStyle/>
                    <a:p>
                      <a:pPr algn="l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  <a:p>
                      <a:pPr algn="l"/>
                      <a:endParaRPr lang="en-AU" b="1" dirty="0" smtClean="0">
                        <a:solidFill>
                          <a:srgbClr val="FFFFCC"/>
                        </a:solidFill>
                      </a:endParaRPr>
                    </a:p>
                    <a:p>
                      <a:pPr algn="l"/>
                      <a:endParaRPr lang="en-AU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baseline="0" dirty="0" smtClean="0"/>
                        <a:t>Does he know why he might have been there? 0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157">
                <a:tc>
                  <a:txBody>
                    <a:bodyPr/>
                    <a:lstStyle/>
                    <a:p>
                      <a:pPr algn="l"/>
                      <a:endParaRPr lang="en-AU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Does he speak English?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79704"/>
          </a:xfrm>
        </p:spPr>
        <p:txBody>
          <a:bodyPr/>
          <a:lstStyle/>
          <a:p>
            <a:r>
              <a:rPr lang="en-AU" dirty="0" smtClean="0"/>
              <a:t>Most Informative First Question?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7540752" cy="4343400"/>
          </a:xfrm>
        </p:spPr>
        <p:txBody>
          <a:bodyPr/>
          <a:lstStyle/>
          <a:p>
            <a:r>
              <a:rPr lang="en-AU" dirty="0" smtClean="0"/>
              <a:t>Read all the questions</a:t>
            </a:r>
          </a:p>
          <a:p>
            <a:r>
              <a:rPr lang="en-AU" dirty="0" smtClean="0"/>
              <a:t>Argue in your team for the question that will be the best starting question</a:t>
            </a:r>
          </a:p>
          <a:p>
            <a:r>
              <a:rPr lang="en-AU" dirty="0" smtClean="0"/>
              <a:t>Have a person nominated to vote and to defend why you would ask that one.</a:t>
            </a:r>
          </a:p>
          <a:p>
            <a:r>
              <a:rPr lang="en-AU" dirty="0" smtClean="0"/>
              <a:t>You will pose the top 5 questions to me, to see how far we get towards answering the question ‘How did the shopkeeper help the lost man get home?’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skills did you use </a:t>
            </a:r>
            <a:br>
              <a:rPr lang="en-AU" dirty="0" smtClean="0"/>
            </a:br>
            <a:r>
              <a:rPr lang="en-AU" dirty="0" smtClean="0"/>
              <a:t>to do that first activity?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2589929"/>
              </p:ext>
            </p:extLst>
          </p:nvPr>
        </p:nvGraphicFramePr>
        <p:xfrm>
          <a:off x="1327354" y="1504333"/>
          <a:ext cx="7374193" cy="559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998"/>
                <a:gridCol w="5296195"/>
              </a:tblGrid>
              <a:tr h="358283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Facets of Clinical Reasoning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solidFill>
                            <a:schemeClr val="tx1"/>
                          </a:solidFill>
                        </a:rPr>
                        <a:t>Your  Analysis</a:t>
                      </a:r>
                      <a:endParaRPr lang="en-A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 defTabSz="882650">
                        <a:tabLst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Embark: identify, clarify, hypothesise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Forming hypotheses</a:t>
                      </a:r>
                    </a:p>
                    <a:p>
                      <a:r>
                        <a:rPr lang="en-AU" dirty="0" smtClean="0"/>
                        <a:t>Asking questions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265113" indent="-265113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Find &amp; </a:t>
                      </a:r>
                    </a:p>
                    <a:p>
                      <a:pPr marL="265113" indent="-265113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Generate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listening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Evaluate &amp; </a:t>
                      </a:r>
                      <a:r>
                        <a:rPr lang="en-AU" sz="1600" b="1" dirty="0" err="1" smtClean="0">
                          <a:solidFill>
                            <a:schemeClr val="tx1"/>
                          </a:solidFill>
                        </a:rPr>
                        <a:t>Reflect</a:t>
                      </a:r>
                      <a:r>
                        <a:rPr lang="en-AU" sz="1600" b="1" dirty="0" err="1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Reflection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Organise &amp; Manage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Teamwork</a:t>
                      </a:r>
                    </a:p>
                    <a:p>
                      <a:r>
                        <a:rPr lang="en-AU" dirty="0" smtClean="0"/>
                        <a:t>Prioritising, time management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Analyse &amp; Synthesise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Logic- putting self in sit and think what you’d do</a:t>
                      </a:r>
                    </a:p>
                    <a:p>
                      <a:r>
                        <a:rPr lang="en-AU" dirty="0" smtClean="0"/>
                        <a:t>Lateral thinking reasoning</a:t>
                      </a:r>
                    </a:p>
                    <a:p>
                      <a:r>
                        <a:rPr lang="en-AU" dirty="0" smtClean="0"/>
                        <a:t>Imaginative visualisation</a:t>
                      </a:r>
                    </a:p>
                    <a:p>
                      <a:r>
                        <a:rPr lang="en-AU" dirty="0" smtClean="0"/>
                        <a:t>Creativity, interpretation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95">
                <a:tc>
                  <a:txBody>
                    <a:bodyPr/>
                    <a:lstStyle/>
                    <a:p>
                      <a:pPr marL="0" indent="0"/>
                      <a:r>
                        <a:rPr lang="en-AU" sz="1600" b="1" dirty="0" smtClean="0">
                          <a:solidFill>
                            <a:schemeClr val="tx1"/>
                          </a:solidFill>
                        </a:rPr>
                        <a:t>Communicate &amp; Apply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Communication- within group –</a:t>
                      </a:r>
                      <a:r>
                        <a:rPr lang="en-AU" dirty="0" err="1" smtClean="0"/>
                        <a:t>everyopne</a:t>
                      </a:r>
                      <a:r>
                        <a:rPr lang="en-AU" dirty="0" smtClean="0"/>
                        <a:t> speaks, phrasing of </a:t>
                      </a:r>
                      <a:r>
                        <a:rPr lang="en-AU" dirty="0" err="1" smtClean="0"/>
                        <a:t>qs</a:t>
                      </a:r>
                      <a:r>
                        <a:rPr lang="en-AU" dirty="0" smtClean="0"/>
                        <a:t>,, asking writing, body language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59">
                <a:tc>
                  <a:txBody>
                    <a:bodyPr/>
                    <a:lstStyle/>
                    <a:p>
                      <a:endParaRPr lang="en-A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Learning testing hypotheses,</a:t>
                      </a:r>
                      <a:r>
                        <a:rPr lang="en-AU" baseline="0" dirty="0" smtClean="0"/>
                        <a:t> empathy, being resourceful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38492" y="347472"/>
            <a:ext cx="722312" cy="1005015"/>
            <a:chOff x="5106988" y="4956048"/>
            <a:chExt cx="722312" cy="1005015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5106988" y="4965700"/>
              <a:ext cx="441325" cy="503238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5424678" y="5081778"/>
              <a:ext cx="530352" cy="278892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5548313" y="5310188"/>
              <a:ext cx="268287" cy="168275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5156200" y="5321300"/>
              <a:ext cx="358775" cy="147638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5491163" y="5486400"/>
              <a:ext cx="338137" cy="474663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16200000" flipV="1">
              <a:off x="5074858" y="5513770"/>
              <a:ext cx="486981" cy="390968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522913" y="4970463"/>
              <a:ext cx="20637" cy="366712"/>
            </a:xfrm>
            <a:prstGeom prst="line">
              <a:avLst/>
            </a:prstGeom>
            <a:ln w="28575">
              <a:solidFill>
                <a:srgbClr val="CC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5130800" y="5468938"/>
              <a:ext cx="698500" cy="14287"/>
            </a:xfrm>
            <a:prstGeom prst="line">
              <a:avLst/>
            </a:prstGeom>
            <a:ln w="28575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607" y="0"/>
            <a:ext cx="7772400" cy="788276"/>
          </a:xfrm>
        </p:spPr>
        <p:txBody>
          <a:bodyPr/>
          <a:lstStyle/>
          <a:p>
            <a:r>
              <a:rPr lang="en-AU" b="1" dirty="0" smtClean="0"/>
              <a:t>Manage the process: Team Function?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972" y="649016"/>
            <a:ext cx="8282152" cy="4343400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 smtClean="0"/>
              <a:t>Answer the following questions in your group. If your tutor is with you, they will listen to your answers, and then give feedback too.</a:t>
            </a:r>
          </a:p>
          <a:p>
            <a:pPr lvl="0">
              <a:buFont typeface="+mj-lt"/>
              <a:buAutoNum type="arabicPeriod"/>
            </a:pPr>
            <a:r>
              <a:rPr lang="en-AU" sz="1800" dirty="0" smtClean="0"/>
              <a:t>What was the range of preparedness of individuals for yesterday’s session?</a:t>
            </a:r>
          </a:p>
          <a:p>
            <a:pPr lvl="0">
              <a:buFont typeface="+mj-lt"/>
              <a:buAutoNum type="arabicPeriod"/>
            </a:pPr>
            <a:r>
              <a:rPr lang="en-AU" sz="1800" dirty="0" smtClean="0"/>
              <a:t>What are the implications of the answer to question 1?</a:t>
            </a:r>
          </a:p>
          <a:p>
            <a:pPr>
              <a:buNone/>
            </a:pPr>
            <a:r>
              <a:rPr lang="en-AU" sz="1800" dirty="0" smtClean="0"/>
              <a:t>For the following, consider yesterday’s CBL session and this session so far</a:t>
            </a:r>
          </a:p>
          <a:p>
            <a:pPr lvl="0">
              <a:buFont typeface="+mj-lt"/>
              <a:buAutoNum type="arabicPeriod" startAt="3"/>
            </a:pPr>
            <a:r>
              <a:rPr lang="en-AU" sz="1800" dirty="0" smtClean="0"/>
              <a:t> To what extent did a person/a few people dominate? Why was that the case?</a:t>
            </a:r>
          </a:p>
          <a:p>
            <a:pPr lvl="0">
              <a:buFont typeface="+mj-lt"/>
              <a:buAutoNum type="arabicPeriod" startAt="3"/>
            </a:pPr>
            <a:r>
              <a:rPr lang="en-AU" sz="1800" dirty="0" smtClean="0"/>
              <a:t>To what extent were some people not contributing? Why was that the case?</a:t>
            </a:r>
          </a:p>
          <a:p>
            <a:pPr lvl="0">
              <a:buFont typeface="+mj-lt"/>
              <a:buAutoNum type="arabicPeriod" startAt="3"/>
            </a:pPr>
            <a:r>
              <a:rPr lang="en-AU" sz="1800" dirty="0" smtClean="0"/>
              <a:t>What are the implications of the answers for Qs 1-2?</a:t>
            </a:r>
          </a:p>
          <a:p>
            <a:pPr lvl="0">
              <a:buFont typeface="+mj-lt"/>
              <a:buAutoNum type="arabicPeriod" startAt="3"/>
            </a:pPr>
            <a:r>
              <a:rPr lang="en-AU" sz="1800" dirty="0" smtClean="0"/>
              <a:t>Was listening active or passive? Provide specific examples of active listening if it occurred. </a:t>
            </a:r>
          </a:p>
          <a:p>
            <a:pPr lvl="0">
              <a:buFont typeface="+mj-lt"/>
              <a:buAutoNum type="arabicPeriod" startAt="3"/>
            </a:pPr>
            <a:r>
              <a:rPr lang="en-AU" sz="1800" dirty="0" smtClean="0"/>
              <a:t>Did your group arrange in a configuration where everyone could participate? Would you change this configuration now?</a:t>
            </a:r>
          </a:p>
          <a:p>
            <a:pPr lvl="0">
              <a:buFont typeface="+mj-lt"/>
              <a:buAutoNum type="arabicPeriod" startAt="3"/>
            </a:pPr>
            <a:r>
              <a:rPr lang="en-AU" sz="1800" dirty="0" smtClean="0"/>
              <a:t>Considering yesterday and today, did you act as a group of people or as a team? </a:t>
            </a:r>
          </a:p>
          <a:p>
            <a:pPr>
              <a:buNone/>
            </a:pPr>
            <a:r>
              <a:rPr lang="en-AU" sz="1800" dirty="0" smtClean="0"/>
              <a:t>Record answers, and pass to a tutor after answering the (hidden) questions 9 and 10. This sheet will be reviewed in a later CBL session.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19254</TotalTime>
  <Words>2411</Words>
  <Application>Microsoft Office PowerPoint</Application>
  <PresentationFormat>On-screen Show (4:3)</PresentationFormat>
  <Paragraphs>369</Paragraphs>
  <Slides>58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Default Design</vt:lpstr>
      <vt:lpstr>2_Blank Presentation</vt:lpstr>
      <vt:lpstr>Clinical Reasoning in Medicine </vt:lpstr>
      <vt:lpstr>Purpose of this session</vt:lpstr>
      <vt:lpstr>Plan for today</vt:lpstr>
      <vt:lpstr>Questions for consideration (p.5 handout) </vt:lpstr>
      <vt:lpstr>Slide 5</vt:lpstr>
      <vt:lpstr>Slide 6</vt:lpstr>
      <vt:lpstr>Most Informative First Question?</vt:lpstr>
      <vt:lpstr>What skills did you use  to do that first activity?</vt:lpstr>
      <vt:lpstr>Manage the process: Team Function?</vt:lpstr>
      <vt:lpstr>Manage the process: Team Function</vt:lpstr>
      <vt:lpstr>Slide 11</vt:lpstr>
      <vt:lpstr>What is a hypothesis and how will you form hypotheses?  </vt:lpstr>
      <vt:lpstr> Identify, clarify &amp; hypothesise</vt:lpstr>
      <vt:lpstr>Slide 14</vt:lpstr>
      <vt:lpstr>Early Explorer Survival</vt:lpstr>
      <vt:lpstr>Early Explorer Survival (cont)</vt:lpstr>
      <vt:lpstr>Indigenous Reasoning vs  Clinical Reasoning</vt:lpstr>
      <vt:lpstr>What are the similarities and differences between  aboriginal reasoning skills  clinical reasoning skills</vt:lpstr>
      <vt:lpstr>What did you do in that 2 minute activity? What skills did you use?</vt:lpstr>
      <vt:lpstr>Purpose of this session</vt:lpstr>
      <vt:lpstr>Slide 21</vt:lpstr>
      <vt:lpstr>Group or Team</vt:lpstr>
      <vt:lpstr>Session Outline</vt:lpstr>
      <vt:lpstr>Slide 24</vt:lpstr>
      <vt:lpstr>An Activity to Discern Research Skill</vt:lpstr>
      <vt:lpstr>Slide 26</vt:lpstr>
      <vt:lpstr>Slide 27</vt:lpstr>
      <vt:lpstr>Slide 28</vt:lpstr>
      <vt:lpstr>Slide 29</vt:lpstr>
      <vt:lpstr>Slide 30</vt:lpstr>
      <vt:lpstr>Slide 31</vt:lpstr>
      <vt:lpstr>The development of your clinical reasoning skills</vt:lpstr>
      <vt:lpstr>Slide 33</vt:lpstr>
      <vt:lpstr>WHAT OUR GRADUATES SAY:</vt:lpstr>
      <vt:lpstr>WHAT OUR GRADUATES SAY:</vt:lpstr>
      <vt:lpstr>Slide 36</vt:lpstr>
      <vt:lpstr>Affective Domain:  Emotions &amp; Motivations</vt:lpstr>
      <vt:lpstr>Affective Domain</vt:lpstr>
      <vt:lpstr>Slide 39</vt:lpstr>
      <vt:lpstr>Affective Domain (continued)</vt:lpstr>
      <vt:lpstr>Slide 41</vt:lpstr>
      <vt:lpstr>Affective Domain (continued)</vt:lpstr>
      <vt:lpstr>Slide 43</vt:lpstr>
      <vt:lpstr>Affective Domain (continued)</vt:lpstr>
      <vt:lpstr>Harmonising</vt:lpstr>
      <vt:lpstr>Affective Domain (continued)</vt:lpstr>
      <vt:lpstr>Slide 47</vt:lpstr>
      <vt:lpstr>Affective Domain (continued)</vt:lpstr>
      <vt:lpstr>v</vt:lpstr>
      <vt:lpstr>Slide 50</vt:lpstr>
      <vt:lpstr>Which Facet?</vt:lpstr>
      <vt:lpstr>Slide 52</vt:lpstr>
      <vt:lpstr>Slide 53</vt:lpstr>
      <vt:lpstr>Slide 54</vt:lpstr>
      <vt:lpstr>Slide 55</vt:lpstr>
      <vt:lpstr>Slide 56</vt:lpstr>
      <vt:lpstr>The facets of student research</vt:lpstr>
      <vt:lpstr>What skills did you use  to do that first activity?</vt:lpstr>
    </vt:vector>
  </TitlesOfParts>
  <Company>Adelaide University,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Skill in Human Biology and Public Health</dc:title>
  <dc:creator>Adelaide University, Australia</dc:creator>
  <cp:lastModifiedBy>lecture</cp:lastModifiedBy>
  <cp:revision>745</cp:revision>
  <dcterms:created xsi:type="dcterms:W3CDTF">2006-02-22T01:44:59Z</dcterms:created>
  <dcterms:modified xsi:type="dcterms:W3CDTF">2013-03-07T05:33:51Z</dcterms:modified>
</cp:coreProperties>
</file>